
<file path=[Content_Types].xml><?xml version="1.0" encoding="utf-8"?>
<Types xmlns="http://schemas.openxmlformats.org/package/2006/content-types">
  <Default Extension="png" ContentType="image/png"/>
  <Default Extension="mpg" ContentType="video/mpe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3.xml" ContentType="application/vnd.openxmlformats-officedocument.theme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theme/theme4.xml" ContentType="application/vnd.openxmlformats-officedocument.theme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theme/theme5.xml" ContentType="application/vnd.openxmlformats-officedocument.theme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6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theme/theme7.xml" ContentType="application/vnd.openxmlformats-officedocument.theme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1" r:id="rId1"/>
    <p:sldMasterId id="2147483767" r:id="rId2"/>
    <p:sldMasterId id="2147484302" r:id="rId3"/>
    <p:sldMasterId id="2147483779" r:id="rId4"/>
    <p:sldMasterId id="2147483795" r:id="rId5"/>
    <p:sldMasterId id="2147483807" r:id="rId6"/>
    <p:sldMasterId id="2147484288" r:id="rId7"/>
    <p:sldMasterId id="2147483820" r:id="rId8"/>
  </p:sldMasterIdLst>
  <p:notesMasterIdLst>
    <p:notesMasterId r:id="rId121"/>
  </p:notesMasterIdLst>
  <p:handoutMasterIdLst>
    <p:handoutMasterId r:id="rId122"/>
  </p:handoutMasterIdLst>
  <p:sldIdLst>
    <p:sldId id="256" r:id="rId9"/>
    <p:sldId id="680" r:id="rId10"/>
    <p:sldId id="257" r:id="rId11"/>
    <p:sldId id="589" r:id="rId12"/>
    <p:sldId id="468" r:id="rId13"/>
    <p:sldId id="286" r:id="rId14"/>
    <p:sldId id="438" r:id="rId15"/>
    <p:sldId id="437" r:id="rId16"/>
    <p:sldId id="439" r:id="rId17"/>
    <p:sldId id="440" r:id="rId18"/>
    <p:sldId id="591" r:id="rId19"/>
    <p:sldId id="295" r:id="rId20"/>
    <p:sldId id="441" r:id="rId21"/>
    <p:sldId id="370" r:id="rId22"/>
    <p:sldId id="442" r:id="rId23"/>
    <p:sldId id="309" r:id="rId24"/>
    <p:sldId id="443" r:id="rId25"/>
    <p:sldId id="444" r:id="rId26"/>
    <p:sldId id="293" r:id="rId27"/>
    <p:sldId id="445" r:id="rId28"/>
    <p:sldId id="376" r:id="rId29"/>
    <p:sldId id="294" r:id="rId30"/>
    <p:sldId id="421" r:id="rId31"/>
    <p:sldId id="378" r:id="rId32"/>
    <p:sldId id="379" r:id="rId33"/>
    <p:sldId id="417" r:id="rId34"/>
    <p:sldId id="358" r:id="rId35"/>
    <p:sldId id="594" r:id="rId36"/>
    <p:sldId id="259" r:id="rId37"/>
    <p:sldId id="260" r:id="rId38"/>
    <p:sldId id="431" r:id="rId39"/>
    <p:sldId id="311" r:id="rId40"/>
    <p:sldId id="382" r:id="rId41"/>
    <p:sldId id="261" r:id="rId42"/>
    <p:sldId id="262" r:id="rId43"/>
    <p:sldId id="567" r:id="rId44"/>
    <p:sldId id="592" r:id="rId45"/>
    <p:sldId id="590" r:id="rId46"/>
    <p:sldId id="459" r:id="rId47"/>
    <p:sldId id="384" r:id="rId48"/>
    <p:sldId id="289" r:id="rId49"/>
    <p:sldId id="447" r:id="rId50"/>
    <p:sldId id="434" r:id="rId51"/>
    <p:sldId id="268" r:id="rId52"/>
    <p:sldId id="388" r:id="rId53"/>
    <p:sldId id="266" r:id="rId54"/>
    <p:sldId id="392" r:id="rId55"/>
    <p:sldId id="269" r:id="rId56"/>
    <p:sldId id="436" r:id="rId57"/>
    <p:sldId id="449" r:id="rId58"/>
    <p:sldId id="429" r:id="rId59"/>
    <p:sldId id="270" r:id="rId60"/>
    <p:sldId id="461" r:id="rId61"/>
    <p:sldId id="271" r:id="rId62"/>
    <p:sldId id="455" r:id="rId63"/>
    <p:sldId id="458" r:id="rId64"/>
    <p:sldId id="460" r:id="rId65"/>
    <p:sldId id="272" r:id="rId66"/>
    <p:sldId id="312" r:id="rId67"/>
    <p:sldId id="462" r:id="rId68"/>
    <p:sldId id="593" r:id="rId69"/>
    <p:sldId id="273" r:id="rId70"/>
    <p:sldId id="398" r:id="rId71"/>
    <p:sldId id="275" r:id="rId72"/>
    <p:sldId id="469" r:id="rId73"/>
    <p:sldId id="313" r:id="rId74"/>
    <p:sldId id="451" r:id="rId75"/>
    <p:sldId id="276" r:id="rId76"/>
    <p:sldId id="277" r:id="rId77"/>
    <p:sldId id="404" r:id="rId78"/>
    <p:sldId id="278" r:id="rId79"/>
    <p:sldId id="452" r:id="rId80"/>
    <p:sldId id="279" r:id="rId81"/>
    <p:sldId id="595" r:id="rId82"/>
    <p:sldId id="476" r:id="rId83"/>
    <p:sldId id="478" r:id="rId84"/>
    <p:sldId id="479" r:id="rId85"/>
    <p:sldId id="480" r:id="rId86"/>
    <p:sldId id="481" r:id="rId87"/>
    <p:sldId id="482" r:id="rId88"/>
    <p:sldId id="483" r:id="rId89"/>
    <p:sldId id="484" r:id="rId90"/>
    <p:sldId id="598" r:id="rId91"/>
    <p:sldId id="485" r:id="rId92"/>
    <p:sldId id="486" r:id="rId93"/>
    <p:sldId id="487" r:id="rId94"/>
    <p:sldId id="488" r:id="rId95"/>
    <p:sldId id="492" r:id="rId96"/>
    <p:sldId id="597" r:id="rId97"/>
    <p:sldId id="489" r:id="rId98"/>
    <p:sldId id="490" r:id="rId99"/>
    <p:sldId id="491" r:id="rId100"/>
    <p:sldId id="453" r:id="rId101"/>
    <p:sldId id="454" r:id="rId102"/>
    <p:sldId id="280" r:id="rId103"/>
    <p:sldId id="457" r:id="rId104"/>
    <p:sldId id="407" r:id="rId105"/>
    <p:sldId id="281" r:id="rId106"/>
    <p:sldId id="364" r:id="rId107"/>
    <p:sldId id="282" r:id="rId108"/>
    <p:sldId id="283" r:id="rId109"/>
    <p:sldId id="284" r:id="rId110"/>
    <p:sldId id="596" r:id="rId111"/>
    <p:sldId id="291" r:id="rId112"/>
    <p:sldId id="285" r:id="rId113"/>
    <p:sldId id="292" r:id="rId114"/>
    <p:sldId id="413" r:id="rId115"/>
    <p:sldId id="414" r:id="rId116"/>
    <p:sldId id="682" r:id="rId117"/>
    <p:sldId id="602" r:id="rId118"/>
    <p:sldId id="603" r:id="rId119"/>
    <p:sldId id="662" r:id="rId12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华文楷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华文楷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华文楷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华文楷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kern="1200">
        <a:solidFill>
          <a:schemeClr val="tx1"/>
        </a:solidFill>
        <a:latin typeface="Arial" pitchFamily="34" charset="0"/>
        <a:ea typeface="华文楷体" pitchFamily="2" charset="-122"/>
        <a:cs typeface="+mn-cs"/>
      </a:defRPr>
    </a:lvl5pPr>
    <a:lvl6pPr marL="22860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华文楷体" pitchFamily="2" charset="-122"/>
        <a:cs typeface="+mn-cs"/>
      </a:defRPr>
    </a:lvl6pPr>
    <a:lvl7pPr marL="27432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华文楷体" pitchFamily="2" charset="-122"/>
        <a:cs typeface="+mn-cs"/>
      </a:defRPr>
    </a:lvl7pPr>
    <a:lvl8pPr marL="32004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华文楷体" pitchFamily="2" charset="-122"/>
        <a:cs typeface="+mn-cs"/>
      </a:defRPr>
    </a:lvl8pPr>
    <a:lvl9pPr marL="3657600" algn="l" defTabSz="914400" rtl="0" eaLnBrk="1" latinLnBrk="0" hangingPunct="1">
      <a:defRPr kumimoji="1" kern="1200">
        <a:solidFill>
          <a:schemeClr val="tx1"/>
        </a:solidFill>
        <a:latin typeface="Arial" pitchFamily="34" charset="0"/>
        <a:ea typeface="华文楷体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3399"/>
    <a:srgbClr val="663300"/>
    <a:srgbClr val="99FF99"/>
    <a:srgbClr val="0000CC"/>
    <a:srgbClr val="66CCFF"/>
    <a:srgbClr val="99FF66"/>
    <a:srgbClr val="CC0099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6" autoAdjust="0"/>
    <p:restoredTop sz="90551" autoAdjust="0"/>
  </p:normalViewPr>
  <p:slideViewPr>
    <p:cSldViewPr>
      <p:cViewPr varScale="1">
        <p:scale>
          <a:sx n="66" d="100"/>
          <a:sy n="66" d="100"/>
        </p:scale>
        <p:origin x="-1003" y="-82"/>
      </p:cViewPr>
      <p:guideLst>
        <p:guide orient="horz" pos="2160"/>
        <p:guide pos="283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728"/>
    </p:cViewPr>
  </p:sorterViewPr>
  <p:notesViewPr>
    <p:cSldViewPr>
      <p:cViewPr varScale="1">
        <p:scale>
          <a:sx n="56" d="100"/>
          <a:sy n="56" d="100"/>
        </p:scale>
        <p:origin x="-2318" y="-77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117" Type="http://schemas.openxmlformats.org/officeDocument/2006/relationships/slide" Target="slides/slide109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84" Type="http://schemas.openxmlformats.org/officeDocument/2006/relationships/slide" Target="slides/slide76.xml"/><Relationship Id="rId89" Type="http://schemas.openxmlformats.org/officeDocument/2006/relationships/slide" Target="slides/slide81.xml"/><Relationship Id="rId112" Type="http://schemas.openxmlformats.org/officeDocument/2006/relationships/slide" Target="slides/slide104.xml"/><Relationship Id="rId16" Type="http://schemas.openxmlformats.org/officeDocument/2006/relationships/slide" Target="slides/slide8.xml"/><Relationship Id="rId107" Type="http://schemas.openxmlformats.org/officeDocument/2006/relationships/slide" Target="slides/slide99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slide" Target="slides/slide71.xml"/><Relationship Id="rId102" Type="http://schemas.openxmlformats.org/officeDocument/2006/relationships/slide" Target="slides/slide94.xml"/><Relationship Id="rId12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openxmlformats.org/officeDocument/2006/relationships/slide" Target="slides/slide74.xml"/><Relationship Id="rId90" Type="http://schemas.openxmlformats.org/officeDocument/2006/relationships/slide" Target="slides/slide82.xml"/><Relationship Id="rId95" Type="http://schemas.openxmlformats.org/officeDocument/2006/relationships/slide" Target="slides/slide87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slide" Target="slides/slide69.xml"/><Relationship Id="rId100" Type="http://schemas.openxmlformats.org/officeDocument/2006/relationships/slide" Target="slides/slide92.xml"/><Relationship Id="rId105" Type="http://schemas.openxmlformats.org/officeDocument/2006/relationships/slide" Target="slides/slide97.xml"/><Relationship Id="rId113" Type="http://schemas.openxmlformats.org/officeDocument/2006/relationships/slide" Target="slides/slide105.xml"/><Relationship Id="rId118" Type="http://schemas.openxmlformats.org/officeDocument/2006/relationships/slide" Target="slides/slide110.xml"/><Relationship Id="rId126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slide" Target="slides/slide72.xml"/><Relationship Id="rId85" Type="http://schemas.openxmlformats.org/officeDocument/2006/relationships/slide" Target="slides/slide77.xml"/><Relationship Id="rId93" Type="http://schemas.openxmlformats.org/officeDocument/2006/relationships/slide" Target="slides/slide85.xml"/><Relationship Id="rId98" Type="http://schemas.openxmlformats.org/officeDocument/2006/relationships/slide" Target="slides/slide90.xml"/><Relationship Id="rId12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103" Type="http://schemas.openxmlformats.org/officeDocument/2006/relationships/slide" Target="slides/slide95.xml"/><Relationship Id="rId108" Type="http://schemas.openxmlformats.org/officeDocument/2006/relationships/slide" Target="slides/slide100.xml"/><Relationship Id="rId116" Type="http://schemas.openxmlformats.org/officeDocument/2006/relationships/slide" Target="slides/slide108.xml"/><Relationship Id="rId124" Type="http://schemas.openxmlformats.org/officeDocument/2006/relationships/viewProps" Target="viewProps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83" Type="http://schemas.openxmlformats.org/officeDocument/2006/relationships/slide" Target="slides/slide75.xml"/><Relationship Id="rId88" Type="http://schemas.openxmlformats.org/officeDocument/2006/relationships/slide" Target="slides/slide80.xml"/><Relationship Id="rId91" Type="http://schemas.openxmlformats.org/officeDocument/2006/relationships/slide" Target="slides/slide83.xml"/><Relationship Id="rId96" Type="http://schemas.openxmlformats.org/officeDocument/2006/relationships/slide" Target="slides/slide88.xml"/><Relationship Id="rId111" Type="http://schemas.openxmlformats.org/officeDocument/2006/relationships/slide" Target="slides/slide103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6" Type="http://schemas.openxmlformats.org/officeDocument/2006/relationships/slide" Target="slides/slide98.xml"/><Relationship Id="rId114" Type="http://schemas.openxmlformats.org/officeDocument/2006/relationships/slide" Target="slides/slide106.xml"/><Relationship Id="rId119" Type="http://schemas.openxmlformats.org/officeDocument/2006/relationships/slide" Target="slides/slide111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slide" Target="slides/slide70.xml"/><Relationship Id="rId81" Type="http://schemas.openxmlformats.org/officeDocument/2006/relationships/slide" Target="slides/slide73.xml"/><Relationship Id="rId86" Type="http://schemas.openxmlformats.org/officeDocument/2006/relationships/slide" Target="slides/slide78.xml"/><Relationship Id="rId94" Type="http://schemas.openxmlformats.org/officeDocument/2006/relationships/slide" Target="slides/slide86.xml"/><Relationship Id="rId99" Type="http://schemas.openxmlformats.org/officeDocument/2006/relationships/slide" Target="slides/slide91.xml"/><Relationship Id="rId101" Type="http://schemas.openxmlformats.org/officeDocument/2006/relationships/slide" Target="slides/slide93.xml"/><Relationship Id="rId12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109" Type="http://schemas.openxmlformats.org/officeDocument/2006/relationships/slide" Target="slides/slide10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slide" Target="slides/slide68.xml"/><Relationship Id="rId97" Type="http://schemas.openxmlformats.org/officeDocument/2006/relationships/slide" Target="slides/slide89.xml"/><Relationship Id="rId104" Type="http://schemas.openxmlformats.org/officeDocument/2006/relationships/slide" Target="slides/slide96.xml"/><Relationship Id="rId120" Type="http://schemas.openxmlformats.org/officeDocument/2006/relationships/slide" Target="slides/slide112.xml"/><Relationship Id="rId12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92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Relationship Id="rId87" Type="http://schemas.openxmlformats.org/officeDocument/2006/relationships/slide" Target="slides/slide79.xml"/><Relationship Id="rId110" Type="http://schemas.openxmlformats.org/officeDocument/2006/relationships/slide" Target="slides/slide102.xml"/><Relationship Id="rId115" Type="http://schemas.openxmlformats.org/officeDocument/2006/relationships/slide" Target="slides/slide10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png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image" Target="../media/image57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73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873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ahoma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1EB63CB-00B8-4042-9EFC-34E4BC46DF9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327510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BDA7653C-2A98-4060-9F9C-44AB26DF0894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47EF5AE-478B-4262-8ACA-B48316DC484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21520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13" Type="http://schemas.openxmlformats.org/officeDocument/2006/relationships/image" Target="../media/image20.jpeg"/><Relationship Id="rId18" Type="http://schemas.openxmlformats.org/officeDocument/2006/relationships/image" Target="../media/image25.jpeg"/><Relationship Id="rId3" Type="http://schemas.openxmlformats.org/officeDocument/2006/relationships/image" Target="../media/image10.jpeg"/><Relationship Id="rId21" Type="http://schemas.openxmlformats.org/officeDocument/2006/relationships/image" Target="../media/image28.jpeg"/><Relationship Id="rId7" Type="http://schemas.openxmlformats.org/officeDocument/2006/relationships/image" Target="../media/image14.jpeg"/><Relationship Id="rId12" Type="http://schemas.openxmlformats.org/officeDocument/2006/relationships/image" Target="../media/image19.jpeg"/><Relationship Id="rId17" Type="http://schemas.openxmlformats.org/officeDocument/2006/relationships/image" Target="../media/image24.jpeg"/><Relationship Id="rId2" Type="http://schemas.openxmlformats.org/officeDocument/2006/relationships/image" Target="../media/image9.jpeg"/><Relationship Id="rId16" Type="http://schemas.openxmlformats.org/officeDocument/2006/relationships/image" Target="../media/image23.png"/><Relationship Id="rId20" Type="http://schemas.openxmlformats.org/officeDocument/2006/relationships/image" Target="../media/image27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3.jpeg"/><Relationship Id="rId11" Type="http://schemas.openxmlformats.org/officeDocument/2006/relationships/image" Target="../media/image18.jpeg"/><Relationship Id="rId24" Type="http://schemas.openxmlformats.org/officeDocument/2006/relationships/image" Target="../media/image31.jpeg"/><Relationship Id="rId5" Type="http://schemas.openxmlformats.org/officeDocument/2006/relationships/image" Target="../media/image12.jpeg"/><Relationship Id="rId15" Type="http://schemas.openxmlformats.org/officeDocument/2006/relationships/image" Target="../media/image22.jpeg"/><Relationship Id="rId23" Type="http://schemas.openxmlformats.org/officeDocument/2006/relationships/image" Target="../media/image30.jpeg"/><Relationship Id="rId10" Type="http://schemas.openxmlformats.org/officeDocument/2006/relationships/image" Target="../media/image17.jpeg"/><Relationship Id="rId19" Type="http://schemas.openxmlformats.org/officeDocument/2006/relationships/image" Target="../media/image26.jpeg"/><Relationship Id="rId4" Type="http://schemas.openxmlformats.org/officeDocument/2006/relationships/image" Target="../media/image11.jpeg"/><Relationship Id="rId9" Type="http://schemas.openxmlformats.org/officeDocument/2006/relationships/image" Target="../media/image16.jpeg"/><Relationship Id="rId14" Type="http://schemas.openxmlformats.org/officeDocument/2006/relationships/image" Target="../media/image21.jpeg"/><Relationship Id="rId22" Type="http://schemas.openxmlformats.org/officeDocument/2006/relationships/image" Target="../media/image29.jpeg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0" y="5564188"/>
            <a:ext cx="9144000" cy="1293812"/>
          </a:xfrm>
          <a:custGeom>
            <a:avLst/>
            <a:gdLst/>
            <a:ahLst/>
            <a:cxnLst>
              <a:cxn ang="0">
                <a:pos x="0" y="401"/>
              </a:cxn>
              <a:cxn ang="0">
                <a:pos x="2112" y="810"/>
              </a:cxn>
              <a:cxn ang="0">
                <a:pos x="5760" y="545"/>
              </a:cxn>
              <a:cxn ang="0">
                <a:pos x="5759" y="0"/>
              </a:cxn>
              <a:cxn ang="0">
                <a:pos x="0" y="3"/>
              </a:cxn>
              <a:cxn ang="0">
                <a:pos x="0" y="401"/>
              </a:cxn>
            </a:cxnLst>
            <a:rect l="0" t="0" r="r" b="b"/>
            <a:pathLst>
              <a:path w="5760" h="815">
                <a:moveTo>
                  <a:pt x="0" y="401"/>
                </a:moveTo>
                <a:cubicBezTo>
                  <a:pt x="186" y="483"/>
                  <a:pt x="1151" y="805"/>
                  <a:pt x="2112" y="810"/>
                </a:cubicBezTo>
                <a:cubicBezTo>
                  <a:pt x="3073" y="815"/>
                  <a:pt x="4830" y="625"/>
                  <a:pt x="5760" y="545"/>
                </a:cubicBezTo>
                <a:cubicBezTo>
                  <a:pt x="5759" y="167"/>
                  <a:pt x="5759" y="241"/>
                  <a:pt x="5759" y="0"/>
                </a:cubicBezTo>
                <a:cubicBezTo>
                  <a:pt x="4782" y="0"/>
                  <a:pt x="1189" y="3"/>
                  <a:pt x="0" y="3"/>
                </a:cubicBezTo>
                <a:cubicBezTo>
                  <a:pt x="0" y="285"/>
                  <a:pt x="1" y="242"/>
                  <a:pt x="0" y="401"/>
                </a:cubicBezTo>
                <a:close/>
              </a:path>
            </a:pathLst>
          </a:custGeom>
          <a:gradFill rotWithShape="1">
            <a:gsLst>
              <a:gs pos="0">
                <a:srgbClr val="FCE0A6">
                  <a:gamma/>
                  <a:tint val="0"/>
                  <a:invGamma/>
                </a:srgbClr>
              </a:gs>
              <a:gs pos="100000">
                <a:srgbClr val="FCE0A6"/>
              </a:gs>
            </a:gsLst>
            <a:lin ang="5400000" scaled="1"/>
          </a:gradFill>
          <a:ln w="381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5" name="Picture 6" descr="复件 dna_50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670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775075" y="6497638"/>
            <a:ext cx="1660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i="1" dirty="0" err="1">
                <a:solidFill>
                  <a:srgbClr val="808080"/>
                </a:solidFill>
                <a:latin typeface="Garamond" pitchFamily="18" charset="0"/>
              </a:rPr>
              <a:t>Epigenetics</a:t>
            </a:r>
            <a:r>
              <a:rPr lang="en-US" altLang="zh-CN" i="1" dirty="0">
                <a:solidFill>
                  <a:srgbClr val="808080"/>
                </a:solidFill>
                <a:latin typeface="Garamond" pitchFamily="18" charset="0"/>
              </a:rPr>
              <a:t>, HIT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0"/>
            <a:ext cx="6400800" cy="879475"/>
          </a:xfrm>
          <a:ln w="38100" algn="ctr"/>
        </p:spPr>
        <p:txBody>
          <a:bodyPr wrap="none" anchor="ctr"/>
          <a:lstStyle>
            <a:lvl1pPr marL="0" indent="0" algn="ctr">
              <a:spcBef>
                <a:spcPct val="0"/>
              </a:spcBef>
              <a:buClrTx/>
              <a:buFontTx/>
              <a:buNone/>
              <a:defRPr sz="3600">
                <a:solidFill>
                  <a:srgbClr val="171747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85800" y="1423988"/>
            <a:ext cx="7772400" cy="147002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/>
          <a:lstStyle>
            <a:lvl1pPr>
              <a:defRPr sz="6000">
                <a:solidFill>
                  <a:schemeClr val="tx1"/>
                </a:solidFill>
                <a:effectLst/>
                <a:latin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615113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3653DC-C0E2-4281-A1B0-DBDE41D5C6CF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145933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127A93-E515-4530-8A55-09E43CF874FC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8939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5750" y="228600"/>
            <a:ext cx="2062163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228600"/>
            <a:ext cx="603885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3DD3A4-B922-4BCB-BCF3-452BEEC076F5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08778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44500" y="228600"/>
            <a:ext cx="8253413" cy="586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75BF340-064E-437D-8164-A843DA91CF33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521221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500" y="228600"/>
            <a:ext cx="43561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4827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4827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9A2110-4136-4319-A4A8-EFCA9A7C9873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1081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500" y="228600"/>
            <a:ext cx="43561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4827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336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757613"/>
            <a:ext cx="4038600" cy="23383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137D7A5-C0AF-462D-9452-844F2ECAF618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086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500" y="228600"/>
            <a:ext cx="43561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8229600" cy="2336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8313" y="3757613"/>
            <a:ext cx="8229600" cy="23383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49D9B4-0A6A-4CDA-8E60-56C1EE88FAE0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897325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E134D5-C893-4BE7-ADA4-70BFD64FD619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8B30FA-A63B-46A0-BED4-2F1DB409DE2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9689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A1293A-4860-480D-A7B4-2A6F1C9DC04B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227F2C-60EE-44F4-820C-4B9555D920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686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7E71E9-6228-4EAA-BFFD-3CA279057B02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C8233B-68EE-46CB-ACA1-EF445840A9C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50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03F6C7-543A-483A-9E16-1E6D4049700D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55D7FB-29F3-45FB-9891-6A8E3ADFFC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909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0F923A-295D-4F4C-A51D-B0C69FB9A622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20293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07CF2B-DBBF-41C7-A7AB-8B6A3EB1615C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0262A50-D19A-4B1A-9F7D-53E468B3C0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506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6"/>
          <p:cNvSpPr>
            <a:spLocks noChangeArrowheads="1"/>
          </p:cNvSpPr>
          <p:nvPr userDrawn="1"/>
        </p:nvSpPr>
        <p:spPr bwMode="auto">
          <a:xfrm>
            <a:off x="5220072" y="6453336"/>
            <a:ext cx="342433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6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Laboratory of developmental </a:t>
            </a:r>
            <a:r>
              <a:rPr lang="en-US" altLang="zh-CN" sz="18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biology</a:t>
            </a:r>
            <a:r>
              <a:rPr lang="en-US" altLang="zh-CN" sz="1600" b="1" i="1" dirty="0">
                <a:solidFill>
                  <a:srgbClr val="92D05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</a:p>
        </p:txBody>
      </p:sp>
      <p:pic>
        <p:nvPicPr>
          <p:cNvPr id="301058" name="Picture 2" descr="D:\学科建设\学院宣传册\Logo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711952" y="6435601"/>
            <a:ext cx="432048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 userDrawn="1"/>
        </p:nvSpPr>
        <p:spPr>
          <a:xfrm>
            <a:off x="6300192" y="15007"/>
            <a:ext cx="28007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i="1" dirty="0" smtClean="0">
                <a:solidFill>
                  <a:srgbClr val="92D050"/>
                </a:solidFill>
                <a:latin typeface="汉仪篆书繁" panose="02010600000101010101" pitchFamily="2" charset="-122"/>
                <a:ea typeface="汉仪篆书繁" panose="02010600000101010101" pitchFamily="2" charset="-122"/>
              </a:rPr>
              <a:t>规格严格 功夫到家</a:t>
            </a:r>
            <a:endParaRPr lang="zh-CN" altLang="en-US" sz="2400" b="1" i="1" dirty="0">
              <a:solidFill>
                <a:srgbClr val="92D050"/>
              </a:solidFill>
              <a:latin typeface="汉仪篆书繁" panose="02010600000101010101" pitchFamily="2" charset="-122"/>
              <a:ea typeface="汉仪篆书繁" panose="0201060000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39674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4BF5DDA8-EE6D-4B10-A34D-6B54588B1AB3}" type="datetimeFigureOut">
              <a:rPr lang="zh-CN" altLang="en-US" smtClean="0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778224D-BF80-4A80-BDD3-B9164B31964C}" type="slidenum">
              <a:rPr lang="zh-CN" altLang="en-US" smtClean="0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83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872452A-4011-44FB-BF00-D608AC098C62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E9CE106-082D-4A2F-963C-C7687207F2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40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7F219-9F89-4F6B-AFAA-2E2E44F591E6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2A18AF-5458-497B-8F8D-A53A2D847F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8466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1BFE70-A981-4AD2-B1BA-6BD4E49CD0F6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96D68-470D-4E24-B9A5-72D8397099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211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C65242-0A0A-4C73-B215-F66798724B5E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A627E05-2D74-408E-832C-3B5FA97CC75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87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CC1164-78BB-45B0-8E49-4ED97F0B2BDB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95C120-37FB-466C-91C9-E437961257E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705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3538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61242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1A321E5-08EB-486E-BAFC-0B71BCFE0AD9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156570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62391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85746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822178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07020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86747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28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692138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51686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21336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3"/>
          <p:cNvSpPr>
            <a:spLocks/>
          </p:cNvSpPr>
          <p:nvPr/>
        </p:nvSpPr>
        <p:spPr bwMode="auto">
          <a:xfrm>
            <a:off x="0" y="5564188"/>
            <a:ext cx="9144000" cy="1293812"/>
          </a:xfrm>
          <a:custGeom>
            <a:avLst/>
            <a:gdLst/>
            <a:ahLst/>
            <a:cxnLst>
              <a:cxn ang="0">
                <a:pos x="0" y="401"/>
              </a:cxn>
              <a:cxn ang="0">
                <a:pos x="2112" y="810"/>
              </a:cxn>
              <a:cxn ang="0">
                <a:pos x="5760" y="545"/>
              </a:cxn>
              <a:cxn ang="0">
                <a:pos x="5759" y="0"/>
              </a:cxn>
              <a:cxn ang="0">
                <a:pos x="0" y="3"/>
              </a:cxn>
              <a:cxn ang="0">
                <a:pos x="0" y="401"/>
              </a:cxn>
            </a:cxnLst>
            <a:rect l="0" t="0" r="r" b="b"/>
            <a:pathLst>
              <a:path w="5760" h="815">
                <a:moveTo>
                  <a:pt x="0" y="401"/>
                </a:moveTo>
                <a:cubicBezTo>
                  <a:pt x="186" y="483"/>
                  <a:pt x="1151" y="805"/>
                  <a:pt x="2112" y="810"/>
                </a:cubicBezTo>
                <a:cubicBezTo>
                  <a:pt x="3073" y="815"/>
                  <a:pt x="4830" y="625"/>
                  <a:pt x="5760" y="545"/>
                </a:cubicBezTo>
                <a:cubicBezTo>
                  <a:pt x="5759" y="167"/>
                  <a:pt x="5759" y="241"/>
                  <a:pt x="5759" y="0"/>
                </a:cubicBezTo>
                <a:cubicBezTo>
                  <a:pt x="4782" y="0"/>
                  <a:pt x="1189" y="3"/>
                  <a:pt x="0" y="3"/>
                </a:cubicBezTo>
                <a:cubicBezTo>
                  <a:pt x="0" y="285"/>
                  <a:pt x="1" y="242"/>
                  <a:pt x="0" y="401"/>
                </a:cubicBezTo>
                <a:close/>
              </a:path>
            </a:pathLst>
          </a:custGeom>
          <a:gradFill rotWithShape="1">
            <a:gsLst>
              <a:gs pos="0">
                <a:srgbClr val="FCE0A6">
                  <a:gamma/>
                  <a:tint val="0"/>
                  <a:invGamma/>
                </a:srgbClr>
              </a:gs>
              <a:gs pos="100000">
                <a:srgbClr val="FCE0A6"/>
              </a:gs>
            </a:gsLst>
            <a:lin ang="5400000" scaled="1"/>
          </a:gradFill>
          <a:ln w="381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5" name="Picture 6" descr="复件 dna_50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2667000" cy="173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8"/>
          <p:cNvSpPr txBox="1">
            <a:spLocks noChangeArrowheads="1"/>
          </p:cNvSpPr>
          <p:nvPr/>
        </p:nvSpPr>
        <p:spPr bwMode="auto">
          <a:xfrm>
            <a:off x="3775075" y="6497638"/>
            <a:ext cx="16605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i="1" dirty="0" err="1">
                <a:solidFill>
                  <a:srgbClr val="808080"/>
                </a:solidFill>
                <a:latin typeface="Garamond" pitchFamily="18" charset="0"/>
              </a:rPr>
              <a:t>Epigenetics</a:t>
            </a:r>
            <a:r>
              <a:rPr lang="en-US" altLang="zh-CN" i="1" dirty="0">
                <a:solidFill>
                  <a:srgbClr val="808080"/>
                </a:solidFill>
                <a:latin typeface="Garamond" pitchFamily="18" charset="0"/>
              </a:rPr>
              <a:t>, HIT</a:t>
            </a:r>
          </a:p>
        </p:txBody>
      </p:sp>
      <p:sp>
        <p:nvSpPr>
          <p:cNvPr id="13314" name="Rectangle 2"/>
          <p:cNvSpPr>
            <a:spLocks noGrp="1" noChangeArrowheads="1"/>
          </p:cNvSpPr>
          <p:nvPr>
            <p:ph type="subTitle" idx="1"/>
          </p:nvPr>
        </p:nvSpPr>
        <p:spPr>
          <a:xfrm>
            <a:off x="1295400" y="3657600"/>
            <a:ext cx="6400800" cy="879475"/>
          </a:xfrm>
          <a:ln w="38100" algn="ctr"/>
        </p:spPr>
        <p:txBody>
          <a:bodyPr wrap="none" anchor="ctr"/>
          <a:lstStyle>
            <a:lvl1pPr marL="0" indent="0" algn="ctr">
              <a:spcBef>
                <a:spcPct val="0"/>
              </a:spcBef>
              <a:buClrTx/>
              <a:buFontTx/>
              <a:buNone/>
              <a:defRPr sz="3600">
                <a:solidFill>
                  <a:srgbClr val="171747"/>
                </a:solidFill>
              </a:defRPr>
            </a:lvl1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13319" name="Rectangle 7"/>
          <p:cNvSpPr>
            <a:spLocks noGrp="1" noChangeArrowheads="1"/>
          </p:cNvSpPr>
          <p:nvPr>
            <p:ph type="ctrTitle"/>
          </p:nvPr>
        </p:nvSpPr>
        <p:spPr>
          <a:xfrm>
            <a:off x="685800" y="1423988"/>
            <a:ext cx="7772400" cy="1470025"/>
          </a:xfrm>
          <a:prstGeom prst="rect">
            <a:avLst/>
          </a:prstGeom>
          <a:noFill/>
          <a:ln>
            <a:noFill/>
            <a:miter lim="800000"/>
          </a:ln>
          <a:effectLst/>
        </p:spPr>
        <p:txBody>
          <a:bodyPr wrap="none" anchor="ctr"/>
          <a:lstStyle>
            <a:lvl1pPr>
              <a:defRPr sz="6000">
                <a:solidFill>
                  <a:schemeClr val="tx1"/>
                </a:solidFill>
                <a:effectLst/>
                <a:latin typeface="Arial" pitchFamily="34" charset="0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9F2FCE-2596-4B2E-957C-EBF7CE9AD95B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6615113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A7D7DF-3BED-4623-AC19-B744D20499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229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482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482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3ED0AC1-0CCF-4D2A-96A7-27EA2EE51765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491558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ACA4A4-8D5E-44A9-839C-F7BA1096123C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DD441B-9B7D-4029-B78A-6C9A10E5DC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767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D4402-1749-4BAA-A138-848B1C85819C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AB3C615-EBFB-4C61-8AFD-757C26F72B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51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4038600" cy="482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482758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E4A168-E913-46BE-BA0A-E6F53102E2B0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DE0F03-B6C9-4E75-9845-F325CE254F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8590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ACBA39-23A2-4333-A185-79EA9E8A4068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FC03F3-DF6F-4595-81FF-41580FC109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29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D1754-B1CB-41D4-914F-D51BF8FD15DE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DBEECD-556C-42D4-9D02-54063C2E16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201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12D5C0B-6C5B-46C7-8F82-A6692F4C17A4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88EB0F-6D84-45EE-9271-8C8FDA534C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0301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C94F2-4CB4-45C5-BBC7-BB2E679CEF2E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66DFEC-0DB6-40BF-91DE-7D6C42B3FD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651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F01D8-2FEA-483E-9899-9C4FC0D684A1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5D4E15-CF09-4F8C-A268-B9DBCEBB80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6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1692C2-979A-4A38-AA3C-6D4B34121C1D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9691C3-8308-4CCF-835D-1978BB4B4C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368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35750" y="228600"/>
            <a:ext cx="2062163" cy="58674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44500" y="228600"/>
            <a:ext cx="6038850" cy="58674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DEE1C3A-C4E2-4EDA-8C60-738740A1A82E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376FA1-BA6D-4564-A1C8-A12C15D0C8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6045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4275FB6-3999-4F84-8B38-723EA69678E2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395170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444500" y="228600"/>
            <a:ext cx="8253413" cy="58674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7C40E6B-EC18-45CB-99B3-ABFD88F2D72F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E7435E7-9769-4A59-8D29-B25BACB6C6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64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500" y="228600"/>
            <a:ext cx="43561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4827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9313" y="1268413"/>
            <a:ext cx="4038600" cy="4827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941D8-5874-4EE5-97F3-EE82B5716B43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34B926-46B3-4976-99A6-4C1827EEBC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4575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标题，文本与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500" y="228600"/>
            <a:ext cx="43561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68313" y="1268413"/>
            <a:ext cx="4038600" cy="48275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59313" y="1268413"/>
            <a:ext cx="4038600" cy="2336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659313" y="3757613"/>
            <a:ext cx="4038600" cy="23383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9861B4-0845-4FA9-A40F-04E4ADF00580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845B29-56E9-4AD5-B55F-0996E851908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5460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4500" y="228600"/>
            <a:ext cx="4356100" cy="762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8313" y="1268413"/>
            <a:ext cx="8229600" cy="2336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8313" y="3757613"/>
            <a:ext cx="8229600" cy="233838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FE700D-0B2F-4639-BB20-7C16328DAD03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AA1026-819D-4CE7-9466-AF3CB76B1F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8131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I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pic>
          <p:nvPicPr>
            <p:cNvPr id="3" name="Picture 5" descr="touxian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440"/>
              <a:ext cx="480" cy="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Picture 6" descr="xiuxianqu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997"/>
              <a:ext cx="48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Picture 7" descr="xiaohui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480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8" descr="200861111151074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0"/>
              <a:ext cx="1920" cy="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9" descr="square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237"/>
              <a:ext cx="48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10" descr="buxingjie2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710"/>
              <a:ext cx="480" cy="3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11" descr="tumubuildi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312"/>
              <a:ext cx="48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2" descr="xiaoyuan1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" y="1248"/>
              <a:ext cx="48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13" descr="2campus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32"/>
              <a:ext cx="48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4" descr="mainbuilding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688"/>
              <a:ext cx="48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Picture 15" descr="2_25"/>
            <p:cNvPicPr preferRelativeResize="0">
              <a:picLocks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2" y="0"/>
              <a:ext cx="2880" cy="4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16" descr="lixuebuilding"/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928"/>
              <a:ext cx="48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17" descr="shaoguan"/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57"/>
              <a:ext cx="48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18" descr="schooldoor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3997"/>
              <a:ext cx="480" cy="3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Picture 19" descr="main_03"/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32" y="0"/>
              <a:ext cx="528" cy="4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20" descr="2xiaoyuan"/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720"/>
              <a:ext cx="480" cy="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1" descr="2ting"/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2496"/>
              <a:ext cx="48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22" descr="buxingjie"/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008"/>
              <a:ext cx="480" cy="2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3" descr="headpic1"/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0" y="3984"/>
              <a:ext cx="2640" cy="3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2" name="Group 24"/>
            <p:cNvGrpSpPr>
              <a:grpSpLocks/>
            </p:cNvGrpSpPr>
            <p:nvPr/>
          </p:nvGrpSpPr>
          <p:grpSpPr bwMode="auto">
            <a:xfrm>
              <a:off x="3072" y="3984"/>
              <a:ext cx="2688" cy="336"/>
              <a:chOff x="3072" y="3552"/>
              <a:chExt cx="2688" cy="336"/>
            </a:xfrm>
          </p:grpSpPr>
          <p:sp>
            <p:nvSpPr>
              <p:cNvPr id="23" name="AutoShape 25"/>
              <p:cNvSpPr>
                <a:spLocks noChangeArrowheads="1"/>
              </p:cNvSpPr>
              <p:nvPr/>
            </p:nvSpPr>
            <p:spPr bwMode="auto">
              <a:xfrm>
                <a:off x="3072" y="3552"/>
                <a:ext cx="2688" cy="336"/>
              </a:xfrm>
              <a:prstGeom prst="roundRect">
                <a:avLst>
                  <a:gd name="adj" fmla="val 16667"/>
                </a:avLst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  <p:sp>
            <p:nvSpPr>
              <p:cNvPr id="24" name="Rectangle 26"/>
              <p:cNvSpPr>
                <a:spLocks noChangeArrowheads="1"/>
              </p:cNvSpPr>
              <p:nvPr/>
            </p:nvSpPr>
            <p:spPr bwMode="auto">
              <a:xfrm>
                <a:off x="3072" y="3619"/>
                <a:ext cx="2256" cy="2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>
                <a:outerShdw dist="35921" dir="2700000" algn="ctr" rotWithShape="0">
                  <a:srgbClr val="808080"/>
                </a:outerShdw>
              </a:effec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altLang="zh-CN" sz="1500" b="1" i="1">
                    <a:solidFill>
                      <a:schemeClr val="bg1"/>
                    </a:solidFill>
                  </a:rPr>
                  <a:t>Laboratory of developmental biology </a:t>
                </a:r>
              </a:p>
            </p:txBody>
          </p:sp>
          <p:grpSp>
            <p:nvGrpSpPr>
              <p:cNvPr id="25" name="Group 27"/>
              <p:cNvGrpSpPr>
                <a:grpSpLocks/>
              </p:cNvGrpSpPr>
              <p:nvPr/>
            </p:nvGrpSpPr>
            <p:grpSpPr bwMode="auto">
              <a:xfrm>
                <a:off x="5331" y="3570"/>
                <a:ext cx="336" cy="287"/>
                <a:chOff x="2592" y="20184"/>
                <a:chExt cx="6241" cy="5232"/>
              </a:xfrm>
            </p:grpSpPr>
            <p:pic>
              <p:nvPicPr>
                <p:cNvPr id="26" name="Picture 28" descr="Untitled"/>
                <p:cNvPicPr>
                  <a:picLocks noChangeAspect="1" noChangeArrowheads="1"/>
                </p:cNvPicPr>
                <p:nvPr/>
              </p:nvPicPr>
              <p:blipFill>
                <a:blip r:embed="rId21"/>
                <a:srcRect/>
                <a:stretch>
                  <a:fillRect/>
                </a:stretch>
              </p:blipFill>
              <p:spPr bwMode="auto">
                <a:xfrm rot="440206">
                  <a:off x="4134" y="20184"/>
                  <a:ext cx="2768" cy="3701"/>
                </a:xfrm>
                <a:prstGeom prst="rect">
                  <a:avLst/>
                </a:prstGeom>
                <a:solidFill>
                  <a:schemeClr val="accent1"/>
                </a:solidFill>
                <a:effectLst>
                  <a:outerShdw dist="35921" dir="2700000" algn="ctr" rotWithShape="0">
                    <a:srgbClr val="808080"/>
                  </a:outerShdw>
                </a:effectLst>
              </p:spPr>
            </p:pic>
            <p:pic>
              <p:nvPicPr>
                <p:cNvPr id="27" name="Picture 29" descr="Untitled-"/>
                <p:cNvPicPr>
                  <a:picLocks noChangeAspect="1" noChangeArrowheads="1"/>
                </p:cNvPicPr>
                <p:nvPr/>
              </p:nvPicPr>
              <p:blipFill>
                <a:blip r:embed="rId22"/>
                <a:srcRect/>
                <a:stretch>
                  <a:fillRect/>
                </a:stretch>
              </p:blipFill>
              <p:spPr bwMode="auto">
                <a:xfrm rot="-1631837">
                  <a:off x="2592" y="21387"/>
                  <a:ext cx="2600" cy="3792"/>
                </a:xfrm>
                <a:prstGeom prst="rect">
                  <a:avLst/>
                </a:prstGeom>
                <a:solidFill>
                  <a:schemeClr val="accent1"/>
                </a:solidFill>
                <a:effectLst>
                  <a:outerShdw dist="35921" dir="2700000" algn="ctr" rotWithShape="0">
                    <a:srgbClr val="808080"/>
                  </a:outerShdw>
                </a:effectLst>
              </p:spPr>
            </p:pic>
            <p:pic>
              <p:nvPicPr>
                <p:cNvPr id="28" name="Picture 30" descr="Untitled-1"/>
                <p:cNvPicPr>
                  <a:picLocks noChangeAspect="1" noChangeArrowheads="1"/>
                </p:cNvPicPr>
                <p:nvPr/>
              </p:nvPicPr>
              <p:blipFill>
                <a:blip r:embed="rId23"/>
                <a:srcRect/>
                <a:stretch>
                  <a:fillRect/>
                </a:stretch>
              </p:blipFill>
              <p:spPr bwMode="auto">
                <a:xfrm rot="1447925">
                  <a:off x="6288" y="21387"/>
                  <a:ext cx="2545" cy="3646"/>
                </a:xfrm>
                <a:prstGeom prst="rect">
                  <a:avLst/>
                </a:prstGeom>
                <a:solidFill>
                  <a:schemeClr val="accent1"/>
                </a:solidFill>
                <a:effectLst>
                  <a:outerShdw dist="35921" dir="2700000" algn="ctr" rotWithShape="0">
                    <a:srgbClr val="808080"/>
                  </a:outerShdw>
                </a:effectLst>
              </p:spPr>
            </p:pic>
            <p:pic>
              <p:nvPicPr>
                <p:cNvPr id="29" name="Picture 31" descr="Untitled-1"/>
                <p:cNvPicPr>
                  <a:picLocks noChangeAspect="1" noChangeArrowheads="1"/>
                </p:cNvPicPr>
                <p:nvPr/>
              </p:nvPicPr>
              <p:blipFill>
                <a:blip r:embed="rId24"/>
                <a:srcRect/>
                <a:stretch>
                  <a:fillRect/>
                </a:stretch>
              </p:blipFill>
              <p:spPr bwMode="auto">
                <a:xfrm rot="-449312">
                  <a:off x="4041" y="21715"/>
                  <a:ext cx="2860" cy="3701"/>
                </a:xfrm>
                <a:prstGeom prst="rect">
                  <a:avLst/>
                </a:prstGeom>
                <a:solidFill>
                  <a:schemeClr val="accent1"/>
                </a:solidFill>
                <a:effectLst>
                  <a:outerShdw dist="35921" dir="2700000" algn="ctr" rotWithShape="0">
                    <a:srgbClr val="808080"/>
                  </a:outerShdw>
                </a:effectLst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8764313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26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6BE62A-8325-416C-AAA0-380FEC9B678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61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26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0CEACE-7633-40B1-827F-F0368F370F4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56330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26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D3C18F-CBE8-425E-8AEF-1684DAAD63D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837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26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F0EB64-936E-447D-8088-3739F87578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73324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26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6FB9953-3EBE-493A-B9DE-DB3612F3E5C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8453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79E82C-0572-4B79-9AE6-BD03423F26D6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59587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26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B506DF7-A61F-457F-A98F-8C5EF66CC96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8342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26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A84296-58A8-4239-BF9F-B055CA44F60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08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26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52FFE6-A151-47C8-9800-79CCF305F4C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1764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26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68CC78-5FEC-40AC-B495-F03AB8A66DA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073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26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E0C636-B60B-4FC5-8B83-D984CF6EF484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1573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D6B817-D09B-4195-B94F-D1FE583E2F7D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2A20A-6EAA-47A2-A8CF-18B89E47B3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8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2D6B817-D09B-4195-B94F-D1FE583E2F7D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172A20A-6EAA-47A2-A8CF-18B89E47B3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87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8F42F7-236F-44C2-9458-ECE95B752FA1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82BEA2A-D241-4ACD-ADF8-3B41430165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20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019369-D270-4AE3-B8E9-367135F15FF1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BA954C9-973D-41E1-A7BB-9AAA144CA7E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870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F3C89F-D66B-43C4-BD66-8AA120E08F9E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7BC9E5-8504-4A9A-91CE-2038C2B5A19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4855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DF77AF8-4F24-4BBD-B1A4-D01F9EB4CE66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84351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75C5E2-9DE6-4271-94B7-CC4ADEF829B6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623004-D289-49AA-A90F-955C22E2D40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90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D9003-E9EE-40B7-9432-12A788AA4A9A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7BED4E3-9387-4FAA-BA4D-2CE20BE30A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717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0660F8-305E-4048-AD25-672BAE926E23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9320560-1E30-4C9E-8E58-1FF3979EE74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91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F4D803-8F5C-4F0D-8E95-D2CE9D115FE3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556BA-4D52-4135-B230-753DF48180B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280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780AC19-08C7-44CC-9D44-EB0043AD75CA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A38A70A-1887-45A2-B633-0FCB1A5424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3502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84B1DB-5F4A-4769-9862-76F8A7D2A9E2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D4F681-B79A-409E-B9D5-C5C9844B23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4413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8A69926-E293-4155-8B65-675DC69E22CA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48B1F0-5DDD-4BEA-BB5C-E87DFD0234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6295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3548" y="1124744"/>
            <a:ext cx="8229600" cy="11430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96A085-3527-407F-9CD6-67FAD5912AC6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4361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803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2379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63D4EA8-BB6C-4523-8B96-2FA57A72768E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52266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3890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1796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286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474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2879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160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799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999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993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5F7DB1-6417-4F3D-8208-9C99CC2422EF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B5F6771-AC20-48C2-B953-61A27C7B62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705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2CDB25-3F02-496D-8806-0097E23273B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52263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FB30CC-B059-4F13-A094-A5DE79E807F1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448D223-9423-4A3C-82F0-326A1AD0FA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95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A7D9E-2DF3-4F8F-9557-596A611E14F0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9E77C3-FBAA-4D92-B68D-42E25E5130A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309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9DB5C4-2F69-40C3-BA44-DF53559665F5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C83DB-5C61-4EF5-B55E-7E7B187CD20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1830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75A6A0-C70E-4468-BF2E-BF153AAEBF75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E4211E-0626-40B6-ACA0-5981312A7A0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923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90FC18-5179-4F71-BC27-CC0BD3E22E00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F6E74D-138C-4928-B990-20F60083DE9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4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586526-32E2-4151-9399-9372D9BBC09C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0639B0-FC90-4ABB-A48E-6C05F5858CC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0451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1D4349-DEAA-4004-8722-E5A4E5B45D0A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F48445-83C6-423E-9DDF-0E1A23E6A10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827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DF0DD-D51F-464C-A882-069DADDE4F97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BE101A-8242-4A9D-9DED-CDDC8CE711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7237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750945-1429-40BD-8E77-B711BBE8CE63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EA6165-8687-4D30-86A4-F56839D907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0755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E9D353-EDB2-4897-ADB1-114D8235D18C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B42C13-6928-4DDB-99EE-A75852C814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4526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51.xml"/><Relationship Id="rId18" Type="http://schemas.openxmlformats.org/officeDocument/2006/relationships/image" Target="../media/image2.gif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50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40.xml"/><Relationship Id="rId16" Type="http://schemas.openxmlformats.org/officeDocument/2006/relationships/theme" Target="../theme/theme4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3.xml"/><Relationship Id="rId1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5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1.xml"/><Relationship Id="rId13" Type="http://schemas.openxmlformats.org/officeDocument/2006/relationships/theme" Target="../theme/theme5.xml"/><Relationship Id="rId18" Type="http://schemas.openxmlformats.org/officeDocument/2006/relationships/image" Target="../media/image8.jpeg"/><Relationship Id="rId3" Type="http://schemas.openxmlformats.org/officeDocument/2006/relationships/slideLayout" Target="../slideLayouts/slideLayout56.xml"/><Relationship Id="rId7" Type="http://schemas.openxmlformats.org/officeDocument/2006/relationships/slideLayout" Target="../slideLayouts/slideLayout60.xml"/><Relationship Id="rId12" Type="http://schemas.openxmlformats.org/officeDocument/2006/relationships/slideLayout" Target="../slideLayouts/slideLayout65.xml"/><Relationship Id="rId17" Type="http://schemas.openxmlformats.org/officeDocument/2006/relationships/image" Target="../media/image7.jpeg"/><Relationship Id="rId2" Type="http://schemas.openxmlformats.org/officeDocument/2006/relationships/slideLayout" Target="../slideLayouts/slideLayout55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54.xml"/><Relationship Id="rId6" Type="http://schemas.openxmlformats.org/officeDocument/2006/relationships/slideLayout" Target="../slideLayouts/slideLayout59.xml"/><Relationship Id="rId11" Type="http://schemas.openxmlformats.org/officeDocument/2006/relationships/slideLayout" Target="../slideLayouts/slideLayout64.xml"/><Relationship Id="rId5" Type="http://schemas.openxmlformats.org/officeDocument/2006/relationships/slideLayout" Target="../slideLayouts/slideLayout58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63.xml"/><Relationship Id="rId4" Type="http://schemas.openxmlformats.org/officeDocument/2006/relationships/slideLayout" Target="../slideLayouts/slideLayout57.xml"/><Relationship Id="rId9" Type="http://schemas.openxmlformats.org/officeDocument/2006/relationships/slideLayout" Target="../slideLayouts/slideLayout62.xml"/><Relationship Id="rId14" Type="http://schemas.openxmlformats.org/officeDocument/2006/relationships/image" Target="../media/image1.jpeg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3.xml"/><Relationship Id="rId13" Type="http://schemas.openxmlformats.org/officeDocument/2006/relationships/theme" Target="../theme/theme6.xml"/><Relationship Id="rId18" Type="http://schemas.openxmlformats.org/officeDocument/2006/relationships/image" Target="../media/image8.jpeg"/><Relationship Id="rId3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2.xml"/><Relationship Id="rId12" Type="http://schemas.openxmlformats.org/officeDocument/2006/relationships/slideLayout" Target="../slideLayouts/slideLayout77.xml"/><Relationship Id="rId17" Type="http://schemas.openxmlformats.org/officeDocument/2006/relationships/image" Target="../media/image7.jpeg"/><Relationship Id="rId2" Type="http://schemas.openxmlformats.org/officeDocument/2006/relationships/slideLayout" Target="../slideLayouts/slideLayout67.xml"/><Relationship Id="rId16" Type="http://schemas.openxmlformats.org/officeDocument/2006/relationships/image" Target="../media/image6.jpeg"/><Relationship Id="rId1" Type="http://schemas.openxmlformats.org/officeDocument/2006/relationships/slideLayout" Target="../slideLayouts/slideLayout66.xml"/><Relationship Id="rId6" Type="http://schemas.openxmlformats.org/officeDocument/2006/relationships/slideLayout" Target="../slideLayouts/slideLayout71.xml"/><Relationship Id="rId11" Type="http://schemas.openxmlformats.org/officeDocument/2006/relationships/slideLayout" Target="../slideLayouts/slideLayout76.xml"/><Relationship Id="rId5" Type="http://schemas.openxmlformats.org/officeDocument/2006/relationships/slideLayout" Target="../slideLayouts/slideLayout70.xml"/><Relationship Id="rId15" Type="http://schemas.openxmlformats.org/officeDocument/2006/relationships/image" Target="../media/image5.jpeg"/><Relationship Id="rId10" Type="http://schemas.openxmlformats.org/officeDocument/2006/relationships/slideLayout" Target="../slideLayouts/slideLayout75.xml"/><Relationship Id="rId4" Type="http://schemas.openxmlformats.org/officeDocument/2006/relationships/slideLayout" Target="../slideLayouts/slideLayout69.xml"/><Relationship Id="rId9" Type="http://schemas.openxmlformats.org/officeDocument/2006/relationships/slideLayout" Target="../slideLayouts/slideLayout74.xml"/><Relationship Id="rId14" Type="http://schemas.openxmlformats.org/officeDocument/2006/relationships/image" Target="../media/image1.jpeg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reeform 2"/>
          <p:cNvSpPr>
            <a:spLocks/>
          </p:cNvSpPr>
          <p:nvPr/>
        </p:nvSpPr>
        <p:spPr bwMode="auto">
          <a:xfrm>
            <a:off x="0" y="5564188"/>
            <a:ext cx="9144000" cy="1293812"/>
          </a:xfrm>
          <a:custGeom>
            <a:avLst/>
            <a:gdLst/>
            <a:ahLst/>
            <a:cxnLst>
              <a:cxn ang="0">
                <a:pos x="0" y="401"/>
              </a:cxn>
              <a:cxn ang="0">
                <a:pos x="2112" y="810"/>
              </a:cxn>
              <a:cxn ang="0">
                <a:pos x="5760" y="545"/>
              </a:cxn>
              <a:cxn ang="0">
                <a:pos x="5759" y="0"/>
              </a:cxn>
              <a:cxn ang="0">
                <a:pos x="0" y="3"/>
              </a:cxn>
              <a:cxn ang="0">
                <a:pos x="0" y="401"/>
              </a:cxn>
            </a:cxnLst>
            <a:rect l="0" t="0" r="r" b="b"/>
            <a:pathLst>
              <a:path w="5760" h="815">
                <a:moveTo>
                  <a:pt x="0" y="401"/>
                </a:moveTo>
                <a:cubicBezTo>
                  <a:pt x="186" y="483"/>
                  <a:pt x="1151" y="805"/>
                  <a:pt x="2112" y="810"/>
                </a:cubicBezTo>
                <a:cubicBezTo>
                  <a:pt x="3073" y="815"/>
                  <a:pt x="4830" y="625"/>
                  <a:pt x="5760" y="545"/>
                </a:cubicBezTo>
                <a:cubicBezTo>
                  <a:pt x="5759" y="167"/>
                  <a:pt x="5759" y="241"/>
                  <a:pt x="5759" y="0"/>
                </a:cubicBezTo>
                <a:cubicBezTo>
                  <a:pt x="4782" y="0"/>
                  <a:pt x="1189" y="3"/>
                  <a:pt x="0" y="3"/>
                </a:cubicBezTo>
                <a:cubicBezTo>
                  <a:pt x="0" y="285"/>
                  <a:pt x="1" y="242"/>
                  <a:pt x="0" y="401"/>
                </a:cubicBezTo>
                <a:close/>
              </a:path>
            </a:pathLst>
          </a:custGeom>
          <a:gradFill rotWithShape="1">
            <a:gsLst>
              <a:gs pos="0">
                <a:srgbClr val="FCE0A6">
                  <a:gamma/>
                  <a:tint val="0"/>
                  <a:invGamma/>
                </a:srgbClr>
              </a:gs>
              <a:gs pos="100000">
                <a:srgbClr val="FCE0A6"/>
              </a:gs>
            </a:gsLst>
            <a:lin ang="5400000" scaled="1"/>
          </a:gradFill>
          <a:ln w="381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482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D00000"/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D00000"/>
                </a:solidFill>
              </a:defRPr>
            </a:lvl1pPr>
          </a:lstStyle>
          <a:p>
            <a:pPr>
              <a:defRPr/>
            </a:pPr>
            <a:fld id="{BD99A845-8152-4E44-B008-F43149C6360B}" type="slidenum">
              <a:rPr lang="ja-JP" altLang="en-US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12294" name="AutoShape 6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28600"/>
            <a:ext cx="4356100" cy="762000"/>
          </a:xfrm>
          <a:prstGeom prst="roundRect">
            <a:avLst>
              <a:gd name="adj" fmla="val 19384"/>
            </a:avLst>
          </a:prstGeom>
          <a:solidFill>
            <a:srgbClr val="5F5F5F"/>
          </a:solidFill>
          <a:ln w="38100" algn="ctr">
            <a:solidFill>
              <a:schemeClr val="bg1"/>
            </a:solidFill>
            <a:round/>
            <a:headEnd/>
            <a:tailEnd/>
          </a:ln>
          <a:effectLst>
            <a:outerShdw dist="53882" dir="189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单击编辑母版标题</a:t>
            </a:r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38100">
            <a:solidFill>
              <a:srgbClr val="184785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6152" name="Picture 8" descr="dnanim07"/>
          <p:cNvPicPr>
            <a:picLocks noChangeAspect="1" noChangeArrowheads="1" noCrop="1"/>
          </p:cNvPicPr>
          <p:nvPr/>
        </p:nvPicPr>
        <p:blipFill>
          <a:blip r:embed="rId1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28575"/>
            <a:ext cx="4159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695575" y="6497638"/>
            <a:ext cx="43195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i="1">
                <a:solidFill>
                  <a:srgbClr val="808080"/>
                </a:solidFill>
                <a:latin typeface="Garamond" pitchFamily="18" charset="0"/>
              </a:rPr>
              <a:t>Epigenetics, 2008-2009, Semester 1, USTC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49" r:id="rId1"/>
    <p:sldLayoutId id="2147484213" r:id="rId2"/>
    <p:sldLayoutId id="2147484214" r:id="rId3"/>
    <p:sldLayoutId id="2147484215" r:id="rId4"/>
    <p:sldLayoutId id="2147484216" r:id="rId5"/>
    <p:sldLayoutId id="2147484217" r:id="rId6"/>
    <p:sldLayoutId id="2147484218" r:id="rId7"/>
    <p:sldLayoutId id="2147484219" r:id="rId8"/>
    <p:sldLayoutId id="2147484220" r:id="rId9"/>
    <p:sldLayoutId id="2147484221" r:id="rId10"/>
    <p:sldLayoutId id="2147484222" r:id="rId11"/>
    <p:sldLayoutId id="2147484223" r:id="rId12"/>
    <p:sldLayoutId id="2147484224" r:id="rId13"/>
    <p:sldLayoutId id="2147484225" r:id="rId14"/>
    <p:sldLayoutId id="2147484226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9pPr>
    </p:titleStyle>
    <p:bodyStyle>
      <a:lvl1pPr marL="447675" indent="-447675" algn="l" rtl="0" eaLnBrk="0" fontAlgn="base" hangingPunct="0">
        <a:spcBef>
          <a:spcPct val="20000"/>
        </a:spcBef>
        <a:spcAft>
          <a:spcPct val="0"/>
        </a:spcAft>
        <a:buClr>
          <a:srgbClr val="D00000"/>
        </a:buClr>
        <a:buFont typeface="Wingdings" pitchFamily="2" charset="2"/>
        <a:buChar char="r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61950" algn="l" rtl="0" eaLnBrk="0" fontAlgn="base" hangingPunct="0">
        <a:spcBef>
          <a:spcPct val="20000"/>
        </a:spcBef>
        <a:spcAft>
          <a:spcPct val="0"/>
        </a:spcAft>
        <a:buClr>
          <a:srgbClr val="184785"/>
        </a:buClr>
        <a:buFont typeface="Wingdings" pitchFamily="2" charset="2"/>
        <a:buChar char="|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  <a:cs typeface="楷体_GB2312"/>
        </a:defRPr>
      </a:lvl2pPr>
      <a:lvl3pPr marL="1524000" indent="-355600" algn="l" rtl="0" eaLnBrk="0" fontAlgn="base" hangingPunct="0">
        <a:spcBef>
          <a:spcPct val="20000"/>
        </a:spcBef>
        <a:spcAft>
          <a:spcPct val="0"/>
        </a:spcAft>
        <a:buClr>
          <a:srgbClr val="D00000"/>
        </a:buClr>
        <a:buFont typeface="Wingdings" pitchFamily="2" charset="2"/>
        <a:buChar char="Ü"/>
        <a:defRPr sz="2000" b="1">
          <a:solidFill>
            <a:srgbClr val="14143E"/>
          </a:solidFill>
          <a:latin typeface="楷体_GB2312" pitchFamily="49" charset="-122"/>
          <a:ea typeface="楷体_GB2312" pitchFamily="49" charset="-122"/>
          <a:cs typeface="楷体_GB2312"/>
        </a:defRPr>
      </a:lvl3pPr>
      <a:lvl4pPr marL="2062163" indent="-269875" algn="l" rtl="0" eaLnBrk="0" fontAlgn="base" hangingPunct="0">
        <a:spcBef>
          <a:spcPct val="20000"/>
        </a:spcBef>
        <a:spcAft>
          <a:spcPct val="0"/>
        </a:spcAft>
        <a:buClr>
          <a:srgbClr val="184785"/>
        </a:buClr>
        <a:buFont typeface="Arial" pitchFamily="34" charset="0"/>
        <a:buChar char="–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  <a:cs typeface="楷体_GB2312"/>
        </a:defRPr>
      </a:lvl4pPr>
      <a:lvl5pPr marL="2470150" indent="-228600" algn="l" rtl="0" eaLnBrk="0" fontAlgn="base" hangingPunct="0">
        <a:spcBef>
          <a:spcPct val="20000"/>
        </a:spcBef>
        <a:spcAft>
          <a:spcPct val="0"/>
        </a:spcAft>
        <a:buClr>
          <a:srgbClr val="D00000"/>
        </a:buClr>
        <a:buChar char="»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  <a:cs typeface="楷体_GB2312"/>
        </a:defRPr>
      </a:lvl5pPr>
      <a:lvl6pPr marL="2927350" indent="-228600" algn="l" rtl="0" eaLnBrk="1" fontAlgn="base" hangingPunct="1">
        <a:spcBef>
          <a:spcPct val="20000"/>
        </a:spcBef>
        <a:spcAft>
          <a:spcPct val="0"/>
        </a:spcAft>
        <a:buClr>
          <a:srgbClr val="D00000"/>
        </a:buClr>
        <a:buChar char="»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</a:defRPr>
      </a:lvl6pPr>
      <a:lvl7pPr marL="3384550" indent="-228600" algn="l" rtl="0" eaLnBrk="1" fontAlgn="base" hangingPunct="1">
        <a:spcBef>
          <a:spcPct val="20000"/>
        </a:spcBef>
        <a:spcAft>
          <a:spcPct val="0"/>
        </a:spcAft>
        <a:buClr>
          <a:srgbClr val="D00000"/>
        </a:buClr>
        <a:buChar char="»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</a:defRPr>
      </a:lvl7pPr>
      <a:lvl8pPr marL="3841750" indent="-228600" algn="l" rtl="0" eaLnBrk="1" fontAlgn="base" hangingPunct="1">
        <a:spcBef>
          <a:spcPct val="20000"/>
        </a:spcBef>
        <a:spcAft>
          <a:spcPct val="0"/>
        </a:spcAft>
        <a:buClr>
          <a:srgbClr val="D00000"/>
        </a:buClr>
        <a:buChar char="»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</a:defRPr>
      </a:lvl8pPr>
      <a:lvl9pPr marL="4298950" indent="-228600" algn="l" rtl="0" eaLnBrk="1" fontAlgn="base" hangingPunct="1">
        <a:spcBef>
          <a:spcPct val="20000"/>
        </a:spcBef>
        <a:spcAft>
          <a:spcPct val="0"/>
        </a:spcAft>
        <a:buClr>
          <a:srgbClr val="D00000"/>
        </a:buClr>
        <a:buChar char="»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4BF5DDA8-EE6D-4B10-A34D-6B54588B1AB3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778224D-BF80-4A80-BDD3-B9164B3196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27" r:id="rId1"/>
    <p:sldLayoutId id="2147484228" r:id="rId2"/>
    <p:sldLayoutId id="2147484229" r:id="rId3"/>
    <p:sldLayoutId id="2147484230" r:id="rId4"/>
    <p:sldLayoutId id="2147484231" r:id="rId5"/>
    <p:sldLayoutId id="2147484250" r:id="rId6"/>
    <p:sldLayoutId id="2147484300" r:id="rId7"/>
    <p:sldLayoutId id="2147484232" r:id="rId8"/>
    <p:sldLayoutId id="2147484233" r:id="rId9"/>
    <p:sldLayoutId id="2147484234" r:id="rId10"/>
    <p:sldLayoutId id="2147484235" r:id="rId11"/>
    <p:sldLayoutId id="2147484236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0259F0-CBAF-48A4-955F-978C8318ABC7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FB6AC-84DB-4A93-A27D-C7D1DED0601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05717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03" r:id="rId1"/>
    <p:sldLayoutId id="2147484304" r:id="rId2"/>
    <p:sldLayoutId id="2147484305" r:id="rId3"/>
    <p:sldLayoutId id="2147484306" r:id="rId4"/>
    <p:sldLayoutId id="2147484307" r:id="rId5"/>
    <p:sldLayoutId id="2147484308" r:id="rId6"/>
    <p:sldLayoutId id="2147484309" r:id="rId7"/>
    <p:sldLayoutId id="2147484310" r:id="rId8"/>
    <p:sldLayoutId id="2147484311" r:id="rId9"/>
    <p:sldLayoutId id="2147484312" r:id="rId10"/>
    <p:sldLayoutId id="2147484313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7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Freeform 2"/>
          <p:cNvSpPr>
            <a:spLocks/>
          </p:cNvSpPr>
          <p:nvPr/>
        </p:nvSpPr>
        <p:spPr bwMode="auto">
          <a:xfrm>
            <a:off x="0" y="5564188"/>
            <a:ext cx="9144000" cy="1293812"/>
          </a:xfrm>
          <a:custGeom>
            <a:avLst/>
            <a:gdLst/>
            <a:ahLst/>
            <a:cxnLst>
              <a:cxn ang="0">
                <a:pos x="0" y="401"/>
              </a:cxn>
              <a:cxn ang="0">
                <a:pos x="2112" y="810"/>
              </a:cxn>
              <a:cxn ang="0">
                <a:pos x="5760" y="545"/>
              </a:cxn>
              <a:cxn ang="0">
                <a:pos x="5759" y="0"/>
              </a:cxn>
              <a:cxn ang="0">
                <a:pos x="0" y="3"/>
              </a:cxn>
              <a:cxn ang="0">
                <a:pos x="0" y="401"/>
              </a:cxn>
            </a:cxnLst>
            <a:rect l="0" t="0" r="r" b="b"/>
            <a:pathLst>
              <a:path w="5760" h="815">
                <a:moveTo>
                  <a:pt x="0" y="401"/>
                </a:moveTo>
                <a:cubicBezTo>
                  <a:pt x="186" y="483"/>
                  <a:pt x="1151" y="805"/>
                  <a:pt x="2112" y="810"/>
                </a:cubicBezTo>
                <a:cubicBezTo>
                  <a:pt x="3073" y="815"/>
                  <a:pt x="4830" y="625"/>
                  <a:pt x="5760" y="545"/>
                </a:cubicBezTo>
                <a:cubicBezTo>
                  <a:pt x="5759" y="167"/>
                  <a:pt x="5759" y="241"/>
                  <a:pt x="5759" y="0"/>
                </a:cubicBezTo>
                <a:cubicBezTo>
                  <a:pt x="4782" y="0"/>
                  <a:pt x="1189" y="3"/>
                  <a:pt x="0" y="3"/>
                </a:cubicBezTo>
                <a:cubicBezTo>
                  <a:pt x="0" y="285"/>
                  <a:pt x="1" y="242"/>
                  <a:pt x="0" y="401"/>
                </a:cubicBezTo>
                <a:close/>
              </a:path>
            </a:pathLst>
          </a:custGeom>
          <a:gradFill rotWithShape="1">
            <a:gsLst>
              <a:gs pos="0">
                <a:srgbClr val="FCE0A6">
                  <a:gamma/>
                  <a:tint val="0"/>
                  <a:invGamma/>
                </a:srgbClr>
              </a:gs>
              <a:gs pos="100000">
                <a:srgbClr val="FCE0A6"/>
              </a:gs>
            </a:gsLst>
            <a:lin ang="5400000" scaled="1"/>
          </a:gradFill>
          <a:ln w="38100" cap="flat" cmpd="sng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68313" y="1268413"/>
            <a:ext cx="8229600" cy="4827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229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D00000"/>
                </a:solidFill>
              </a:defRPr>
            </a:lvl1pPr>
          </a:lstStyle>
          <a:p>
            <a:pPr>
              <a:defRPr/>
            </a:pPr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9</a:t>
            </a:r>
            <a:r>
              <a:rPr lang="zh-CN" altLang="en-US"/>
              <a:t>月</a:t>
            </a:r>
            <a:r>
              <a:rPr lang="en-US" altLang="zh-CN"/>
              <a:t>26</a:t>
            </a:r>
            <a:r>
              <a:rPr lang="zh-CN" altLang="en-US"/>
              <a:t>日</a:t>
            </a:r>
            <a:endParaRPr lang="en-US" altLang="zh-CN"/>
          </a:p>
        </p:txBody>
      </p:sp>
      <p:sp>
        <p:nvSpPr>
          <p:cNvPr id="12293" name="Rectangle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D00000"/>
                </a:solidFill>
              </a:defRPr>
            </a:lvl1pPr>
          </a:lstStyle>
          <a:p>
            <a:pPr>
              <a:defRPr/>
            </a:pPr>
            <a:fld id="{B56382DF-1CD3-4CCC-BD65-B0C9478F56F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2294" name="AutoShape 6"/>
          <p:cNvSpPr>
            <a:spLocks noGrp="1" noChangeArrowheads="1"/>
          </p:cNvSpPr>
          <p:nvPr>
            <p:ph type="title"/>
          </p:nvPr>
        </p:nvSpPr>
        <p:spPr bwMode="auto">
          <a:xfrm>
            <a:off x="444500" y="228600"/>
            <a:ext cx="4356100" cy="762000"/>
          </a:xfrm>
          <a:prstGeom prst="roundRect">
            <a:avLst>
              <a:gd name="adj" fmla="val 19384"/>
            </a:avLst>
          </a:prstGeom>
          <a:solidFill>
            <a:srgbClr val="5F5F5F"/>
          </a:solidFill>
          <a:ln w="38100" algn="ctr">
            <a:solidFill>
              <a:schemeClr val="bg1"/>
            </a:solidFill>
            <a:round/>
            <a:headEnd/>
            <a:tailEnd/>
          </a:ln>
          <a:effectLst>
            <a:outerShdw dist="53882" dir="18900000" algn="ctr" rotWithShape="0">
              <a:schemeClr val="bg2">
                <a:alpha val="50000"/>
              </a:scheme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单击编辑母版标题</a:t>
            </a:r>
          </a:p>
        </p:txBody>
      </p:sp>
      <p:sp>
        <p:nvSpPr>
          <p:cNvPr id="12295" name="Line 7"/>
          <p:cNvSpPr>
            <a:spLocks noChangeShapeType="1"/>
          </p:cNvSpPr>
          <p:nvPr/>
        </p:nvSpPr>
        <p:spPr bwMode="auto">
          <a:xfrm>
            <a:off x="0" y="1125538"/>
            <a:ext cx="9144000" cy="0"/>
          </a:xfrm>
          <a:prstGeom prst="line">
            <a:avLst/>
          </a:prstGeom>
          <a:noFill/>
          <a:ln w="38100">
            <a:solidFill>
              <a:srgbClr val="184785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8200" name="Picture 8" descr="dnanim07"/>
          <p:cNvPicPr>
            <a:picLocks noChangeAspect="1" noChangeArrowheads="1" noCrop="1"/>
          </p:cNvPicPr>
          <p:nvPr/>
        </p:nvPicPr>
        <p:blipFill>
          <a:blip r:embed="rId1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750" y="28575"/>
            <a:ext cx="415925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7" name="Text Box 9"/>
          <p:cNvSpPr txBox="1">
            <a:spLocks noChangeArrowheads="1"/>
          </p:cNvSpPr>
          <p:nvPr/>
        </p:nvSpPr>
        <p:spPr bwMode="auto">
          <a:xfrm>
            <a:off x="2695575" y="6497638"/>
            <a:ext cx="43195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i="1">
                <a:solidFill>
                  <a:srgbClr val="808080"/>
                </a:solidFill>
                <a:latin typeface="Garamond" pitchFamily="18" charset="0"/>
              </a:rPr>
              <a:t>Epigenetics, 2008-2009, Semester 1, USTC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51" r:id="rId1"/>
    <p:sldLayoutId id="2147484252" r:id="rId2"/>
    <p:sldLayoutId id="2147484253" r:id="rId3"/>
    <p:sldLayoutId id="2147484254" r:id="rId4"/>
    <p:sldLayoutId id="2147484255" r:id="rId5"/>
    <p:sldLayoutId id="2147484256" r:id="rId6"/>
    <p:sldLayoutId id="2147484257" r:id="rId7"/>
    <p:sldLayoutId id="2147484258" r:id="rId8"/>
    <p:sldLayoutId id="2147484259" r:id="rId9"/>
    <p:sldLayoutId id="2147484260" r:id="rId10"/>
    <p:sldLayoutId id="2147484261" r:id="rId11"/>
    <p:sldLayoutId id="2147484262" r:id="rId12"/>
    <p:sldLayoutId id="2147484263" r:id="rId13"/>
    <p:sldLayoutId id="2147484264" r:id="rId14"/>
    <p:sldLayoutId id="2147484265" r:id="rId15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华文新魏" pitchFamily="2" charset="-122"/>
          <a:ea typeface="黑体" pitchFamily="49" charset="-122"/>
        </a:defRPr>
      </a:lvl9pPr>
    </p:titleStyle>
    <p:bodyStyle>
      <a:lvl1pPr marL="447675" indent="-447675" algn="l" rtl="0" eaLnBrk="0" fontAlgn="base" hangingPunct="0">
        <a:spcBef>
          <a:spcPct val="20000"/>
        </a:spcBef>
        <a:spcAft>
          <a:spcPct val="0"/>
        </a:spcAft>
        <a:buClr>
          <a:srgbClr val="D00000"/>
        </a:buClr>
        <a:buFont typeface="Wingdings" pitchFamily="2" charset="2"/>
        <a:buChar char="r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989013" indent="-361950" algn="l" rtl="0" eaLnBrk="0" fontAlgn="base" hangingPunct="0">
        <a:spcBef>
          <a:spcPct val="20000"/>
        </a:spcBef>
        <a:spcAft>
          <a:spcPct val="0"/>
        </a:spcAft>
        <a:buClr>
          <a:srgbClr val="184785"/>
        </a:buClr>
        <a:buFont typeface="Wingdings" pitchFamily="2" charset="2"/>
        <a:buChar char="|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  <a:cs typeface="楷体_GB2312"/>
        </a:defRPr>
      </a:lvl2pPr>
      <a:lvl3pPr marL="1524000" indent="-355600" algn="l" rtl="0" eaLnBrk="0" fontAlgn="base" hangingPunct="0">
        <a:spcBef>
          <a:spcPct val="20000"/>
        </a:spcBef>
        <a:spcAft>
          <a:spcPct val="0"/>
        </a:spcAft>
        <a:buClr>
          <a:srgbClr val="D00000"/>
        </a:buClr>
        <a:buFont typeface="Wingdings" pitchFamily="2" charset="2"/>
        <a:buChar char="Ü"/>
        <a:defRPr sz="2000" b="1">
          <a:solidFill>
            <a:srgbClr val="14143E"/>
          </a:solidFill>
          <a:latin typeface="楷体_GB2312" pitchFamily="49" charset="-122"/>
          <a:ea typeface="楷体_GB2312" pitchFamily="49" charset="-122"/>
          <a:cs typeface="楷体_GB2312"/>
        </a:defRPr>
      </a:lvl3pPr>
      <a:lvl4pPr marL="2062163" indent="-269875" algn="l" rtl="0" eaLnBrk="0" fontAlgn="base" hangingPunct="0">
        <a:spcBef>
          <a:spcPct val="20000"/>
        </a:spcBef>
        <a:spcAft>
          <a:spcPct val="0"/>
        </a:spcAft>
        <a:buClr>
          <a:srgbClr val="184785"/>
        </a:buClr>
        <a:buFont typeface="Arial" pitchFamily="34" charset="0"/>
        <a:buChar char="–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  <a:cs typeface="楷体_GB2312"/>
        </a:defRPr>
      </a:lvl4pPr>
      <a:lvl5pPr marL="2470150" indent="-228600" algn="l" rtl="0" eaLnBrk="0" fontAlgn="base" hangingPunct="0">
        <a:spcBef>
          <a:spcPct val="20000"/>
        </a:spcBef>
        <a:spcAft>
          <a:spcPct val="0"/>
        </a:spcAft>
        <a:buClr>
          <a:srgbClr val="D00000"/>
        </a:buClr>
        <a:buChar char="»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  <a:cs typeface="楷体_GB2312"/>
        </a:defRPr>
      </a:lvl5pPr>
      <a:lvl6pPr marL="2927350" indent="-228600" algn="l" rtl="0" eaLnBrk="1" fontAlgn="base" hangingPunct="1">
        <a:spcBef>
          <a:spcPct val="20000"/>
        </a:spcBef>
        <a:spcAft>
          <a:spcPct val="0"/>
        </a:spcAft>
        <a:buClr>
          <a:srgbClr val="D00000"/>
        </a:buClr>
        <a:buChar char="»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</a:defRPr>
      </a:lvl6pPr>
      <a:lvl7pPr marL="3384550" indent="-228600" algn="l" rtl="0" eaLnBrk="1" fontAlgn="base" hangingPunct="1">
        <a:spcBef>
          <a:spcPct val="20000"/>
        </a:spcBef>
        <a:spcAft>
          <a:spcPct val="0"/>
        </a:spcAft>
        <a:buClr>
          <a:srgbClr val="D00000"/>
        </a:buClr>
        <a:buChar char="»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</a:defRPr>
      </a:lvl7pPr>
      <a:lvl8pPr marL="3841750" indent="-228600" algn="l" rtl="0" eaLnBrk="1" fontAlgn="base" hangingPunct="1">
        <a:spcBef>
          <a:spcPct val="20000"/>
        </a:spcBef>
        <a:spcAft>
          <a:spcPct val="0"/>
        </a:spcAft>
        <a:buClr>
          <a:srgbClr val="D00000"/>
        </a:buClr>
        <a:buChar char="»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</a:defRPr>
      </a:lvl8pPr>
      <a:lvl9pPr marL="4298950" indent="-228600" algn="l" rtl="0" eaLnBrk="1" fontAlgn="base" hangingPunct="1">
        <a:spcBef>
          <a:spcPct val="20000"/>
        </a:spcBef>
        <a:spcAft>
          <a:spcPct val="0"/>
        </a:spcAft>
        <a:buClr>
          <a:srgbClr val="D00000"/>
        </a:buClr>
        <a:buChar char="»"/>
        <a:defRPr sz="2400" b="1">
          <a:solidFill>
            <a:srgbClr val="14143E"/>
          </a:solidFill>
          <a:latin typeface="楷体_GB2312" pitchFamily="49" charset="-122"/>
          <a:ea typeface="楷体_GB2312" pitchFamily="49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21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5364163" y="6489700"/>
            <a:ext cx="3140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Laboratory of developmental biology </a:t>
            </a:r>
          </a:p>
        </p:txBody>
      </p:sp>
      <p:grpSp>
        <p:nvGrpSpPr>
          <p:cNvPr id="9221" name="组合 7"/>
          <p:cNvGrpSpPr>
            <a:grpSpLocks noChangeAspect="1"/>
          </p:cNvGrpSpPr>
          <p:nvPr/>
        </p:nvGrpSpPr>
        <p:grpSpPr bwMode="auto">
          <a:xfrm>
            <a:off x="8567738" y="6453188"/>
            <a:ext cx="427037" cy="365125"/>
            <a:chOff x="6353200" y="4152825"/>
            <a:chExt cx="533400" cy="457200"/>
          </a:xfrm>
        </p:grpSpPr>
        <p:pic>
          <p:nvPicPr>
            <p:cNvPr id="9" name="Picture 28" descr="Untitled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rot="440206">
              <a:off x="6484072" y="4152825"/>
              <a:ext cx="237948" cy="322028"/>
            </a:xfrm>
            <a:prstGeom prst="rect">
              <a:avLst/>
            </a:prstGeom>
            <a:solidFill>
              <a:schemeClr val="accent1"/>
            </a:solidFill>
            <a:effectLst>
              <a:outerShdw dist="35921" dir="2700000" algn="ctr" rotWithShape="0">
                <a:srgbClr val="808080"/>
              </a:outerShdw>
            </a:effectLst>
          </p:spPr>
        </p:pic>
        <p:pic>
          <p:nvPicPr>
            <p:cNvPr id="10" name="Picture 29" descr="Untitled-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rot="19968163">
              <a:off x="6353200" y="4258179"/>
              <a:ext cx="222085" cy="329979"/>
            </a:xfrm>
            <a:prstGeom prst="rect">
              <a:avLst/>
            </a:prstGeom>
            <a:solidFill>
              <a:schemeClr val="accent1"/>
            </a:solidFill>
            <a:effectLst>
              <a:outerShdw dist="35921" dir="2700000" algn="ctr" rotWithShape="0">
                <a:srgbClr val="808080"/>
              </a:outerShdw>
            </a:effectLst>
          </p:spPr>
        </p:pic>
        <p:pic>
          <p:nvPicPr>
            <p:cNvPr id="11" name="Picture 30" descr="Untitled-1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 rot="1447925">
              <a:off x="6668481" y="4258179"/>
              <a:ext cx="218119" cy="318052"/>
            </a:xfrm>
            <a:prstGeom prst="rect">
              <a:avLst/>
            </a:prstGeom>
            <a:solidFill>
              <a:schemeClr val="accent1"/>
            </a:solidFill>
            <a:effectLst>
              <a:outerShdw dist="35921" dir="2700000" algn="ctr" rotWithShape="0">
                <a:srgbClr val="808080"/>
              </a:outerShdw>
            </a:effectLst>
          </p:spPr>
        </p:pic>
        <p:pic>
          <p:nvPicPr>
            <p:cNvPr id="12" name="Picture 31" descr="Untitled-1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 rot="21150688">
              <a:off x="6476140" y="4287997"/>
              <a:ext cx="245880" cy="322028"/>
            </a:xfrm>
            <a:prstGeom prst="rect">
              <a:avLst/>
            </a:prstGeom>
            <a:solidFill>
              <a:schemeClr val="accent1"/>
            </a:solidFill>
            <a:effectLst>
              <a:outerShdw dist="35921" dir="2700000" algn="ctr" rotWithShape="0">
                <a:srgbClr val="808080"/>
              </a:outerShdw>
            </a:effec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66" r:id="rId1"/>
    <p:sldLayoutId id="2147484267" r:id="rId2"/>
    <p:sldLayoutId id="2147484268" r:id="rId3"/>
    <p:sldLayoutId id="2147484269" r:id="rId4"/>
    <p:sldLayoutId id="2147484270" r:id="rId5"/>
    <p:sldLayoutId id="2147484271" r:id="rId6"/>
    <p:sldLayoutId id="2147484272" r:id="rId7"/>
    <p:sldLayoutId id="2147484273" r:id="rId8"/>
    <p:sldLayoutId id="2147484274" r:id="rId9"/>
    <p:sldLayoutId id="2147484275" r:id="rId10"/>
    <p:sldLayoutId id="2147484276" r:id="rId11"/>
    <p:sldLayoutId id="2147484301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43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1CCD8A2-6C01-422C-87DD-1F55202AFFA0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Rectangle 26"/>
          <p:cNvSpPr>
            <a:spLocks noChangeArrowheads="1"/>
          </p:cNvSpPr>
          <p:nvPr/>
        </p:nvSpPr>
        <p:spPr bwMode="auto">
          <a:xfrm>
            <a:off x="5364163" y="6489700"/>
            <a:ext cx="3140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808080"/>
            </a:outerShdw>
          </a:effec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1500" b="1" i="1" dirty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Laboratory of developmental biology </a:t>
            </a:r>
          </a:p>
        </p:txBody>
      </p:sp>
      <p:grpSp>
        <p:nvGrpSpPr>
          <p:cNvPr id="10247" name="组合 7"/>
          <p:cNvGrpSpPr>
            <a:grpSpLocks noChangeAspect="1"/>
          </p:cNvGrpSpPr>
          <p:nvPr/>
        </p:nvGrpSpPr>
        <p:grpSpPr bwMode="auto">
          <a:xfrm>
            <a:off x="8567738" y="6453188"/>
            <a:ext cx="427037" cy="365125"/>
            <a:chOff x="6353200" y="4152825"/>
            <a:chExt cx="533400" cy="457200"/>
          </a:xfrm>
        </p:grpSpPr>
        <p:pic>
          <p:nvPicPr>
            <p:cNvPr id="9" name="Picture 28" descr="Untitled"/>
            <p:cNvPicPr>
              <a:picLocks noChangeAspect="1" noChangeArrowheads="1"/>
            </p:cNvPicPr>
            <p:nvPr/>
          </p:nvPicPr>
          <p:blipFill>
            <a:blip r:embed="rId15"/>
            <a:srcRect/>
            <a:stretch>
              <a:fillRect/>
            </a:stretch>
          </p:blipFill>
          <p:spPr bwMode="auto">
            <a:xfrm rot="440206">
              <a:off x="6484072" y="4152825"/>
              <a:ext cx="237948" cy="322028"/>
            </a:xfrm>
            <a:prstGeom prst="rect">
              <a:avLst/>
            </a:prstGeom>
            <a:solidFill>
              <a:schemeClr val="accent1"/>
            </a:solidFill>
            <a:effectLst>
              <a:outerShdw dist="35921" dir="2700000" algn="ctr" rotWithShape="0">
                <a:srgbClr val="808080"/>
              </a:outerShdw>
            </a:effectLst>
          </p:spPr>
        </p:pic>
        <p:pic>
          <p:nvPicPr>
            <p:cNvPr id="10" name="Picture 29" descr="Untitled-"/>
            <p:cNvPicPr>
              <a:picLocks noChangeAspect="1" noChangeArrowheads="1"/>
            </p:cNvPicPr>
            <p:nvPr/>
          </p:nvPicPr>
          <p:blipFill>
            <a:blip r:embed="rId16"/>
            <a:srcRect/>
            <a:stretch>
              <a:fillRect/>
            </a:stretch>
          </p:blipFill>
          <p:spPr bwMode="auto">
            <a:xfrm rot="19968163">
              <a:off x="6353200" y="4258179"/>
              <a:ext cx="222085" cy="329979"/>
            </a:xfrm>
            <a:prstGeom prst="rect">
              <a:avLst/>
            </a:prstGeom>
            <a:solidFill>
              <a:schemeClr val="accent1"/>
            </a:solidFill>
            <a:effectLst>
              <a:outerShdw dist="35921" dir="2700000" algn="ctr" rotWithShape="0">
                <a:srgbClr val="808080"/>
              </a:outerShdw>
            </a:effectLst>
          </p:spPr>
        </p:pic>
        <p:pic>
          <p:nvPicPr>
            <p:cNvPr id="11" name="Picture 30" descr="Untitled-1"/>
            <p:cNvPicPr>
              <a:picLocks noChangeAspect="1" noChangeArrowheads="1"/>
            </p:cNvPicPr>
            <p:nvPr/>
          </p:nvPicPr>
          <p:blipFill>
            <a:blip r:embed="rId17"/>
            <a:srcRect/>
            <a:stretch>
              <a:fillRect/>
            </a:stretch>
          </p:blipFill>
          <p:spPr bwMode="auto">
            <a:xfrm rot="1447925">
              <a:off x="6668481" y="4258179"/>
              <a:ext cx="218119" cy="318052"/>
            </a:xfrm>
            <a:prstGeom prst="rect">
              <a:avLst/>
            </a:prstGeom>
            <a:solidFill>
              <a:schemeClr val="accent1"/>
            </a:solidFill>
            <a:effectLst>
              <a:outerShdw dist="35921" dir="2700000" algn="ctr" rotWithShape="0">
                <a:srgbClr val="808080"/>
              </a:outerShdw>
            </a:effectLst>
          </p:spPr>
        </p:pic>
        <p:pic>
          <p:nvPicPr>
            <p:cNvPr id="12" name="Picture 31" descr="Untitled-1"/>
            <p:cNvPicPr>
              <a:picLocks noChangeAspect="1" noChangeArrowheads="1"/>
            </p:cNvPicPr>
            <p:nvPr/>
          </p:nvPicPr>
          <p:blipFill>
            <a:blip r:embed="rId18"/>
            <a:srcRect/>
            <a:stretch>
              <a:fillRect/>
            </a:stretch>
          </p:blipFill>
          <p:spPr bwMode="auto">
            <a:xfrm rot="21150688">
              <a:off x="6476140" y="4287997"/>
              <a:ext cx="245880" cy="322028"/>
            </a:xfrm>
            <a:prstGeom prst="rect">
              <a:avLst/>
            </a:prstGeom>
            <a:solidFill>
              <a:schemeClr val="accent1"/>
            </a:solidFill>
            <a:effectLst>
              <a:outerShdw dist="35921" dir="2700000" algn="ctr" rotWithShape="0">
                <a:srgbClr val="808080"/>
              </a:outerShdw>
            </a:effectLst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77" r:id="rId1"/>
    <p:sldLayoutId id="2147484278" r:id="rId2"/>
    <p:sldLayoutId id="2147484279" r:id="rId3"/>
    <p:sldLayoutId id="2147484280" r:id="rId4"/>
    <p:sldLayoutId id="2147484281" r:id="rId5"/>
    <p:sldLayoutId id="2147484282" r:id="rId6"/>
    <p:sldLayoutId id="2147484283" r:id="rId7"/>
    <p:sldLayoutId id="2147484284" r:id="rId8"/>
    <p:sldLayoutId id="2147484285" r:id="rId9"/>
    <p:sldLayoutId id="2147484286" r:id="rId10"/>
    <p:sldLayoutId id="2147484287" r:id="rId11"/>
    <p:sldLayoutId id="2147484237" r:id="rId12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1EDD20-1A00-4F41-B34B-496E0A23AAC8}" type="datetimeFigureOut">
              <a:rPr lang="zh-CN" altLang="en-US" smtClean="0"/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1563EE-632D-462C-83A3-A24D76E8C75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4502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89" r:id="rId1"/>
    <p:sldLayoutId id="2147484290" r:id="rId2"/>
    <p:sldLayoutId id="2147484291" r:id="rId3"/>
    <p:sldLayoutId id="2147484292" r:id="rId4"/>
    <p:sldLayoutId id="2147484293" r:id="rId5"/>
    <p:sldLayoutId id="2147484294" r:id="rId6"/>
    <p:sldLayoutId id="2147484295" r:id="rId7"/>
    <p:sldLayoutId id="2147484296" r:id="rId8"/>
    <p:sldLayoutId id="2147484297" r:id="rId9"/>
    <p:sldLayoutId id="2147484298" r:id="rId10"/>
    <p:sldLayoutId id="214748429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26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CFED7776-02E4-430C-9AD3-F952D09B50CE}" type="datetimeFigureOut">
              <a:rPr lang="zh-CN" altLang="en-US"/>
              <a:pPr>
                <a:defRPr/>
              </a:pPr>
              <a:t>2014/10/15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0AC5BDCE-66E0-4BAC-BD4D-6EBDC2DD1FC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38" r:id="rId1"/>
    <p:sldLayoutId id="2147484239" r:id="rId2"/>
    <p:sldLayoutId id="2147484240" r:id="rId3"/>
    <p:sldLayoutId id="2147484241" r:id="rId4"/>
    <p:sldLayoutId id="2147484242" r:id="rId5"/>
    <p:sldLayoutId id="2147484243" r:id="rId6"/>
    <p:sldLayoutId id="2147484244" r:id="rId7"/>
    <p:sldLayoutId id="2147484245" r:id="rId8"/>
    <p:sldLayoutId id="2147484246" r:id="rId9"/>
    <p:sldLayoutId id="2147484247" r:id="rId10"/>
    <p:sldLayoutId id="214748424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onstantia" pitchFamily="18" charset="0"/>
          <a:ea typeface="华文新魏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21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7.mpg"/><Relationship Id="rId1" Type="http://schemas.microsoft.com/office/2007/relationships/media" Target="../media/media7.mpg"/><Relationship Id="rId4" Type="http://schemas.openxmlformats.org/officeDocument/2006/relationships/image" Target="../media/image139.pn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jpeg"/><Relationship Id="rId1" Type="http://schemas.openxmlformats.org/officeDocument/2006/relationships/slideLayout" Target="../slideLayouts/slideLayout2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21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4" Type="http://schemas.openxmlformats.org/officeDocument/2006/relationships/image" Target="../media/image41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1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1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oleObject" Target="../embeddings/oleObject2.bin"/><Relationship Id="rId7" Type="http://schemas.openxmlformats.org/officeDocument/2006/relationships/oleObject" Target="../embeddings/oleObject4.bin"/><Relationship Id="rId12" Type="http://schemas.openxmlformats.org/officeDocument/2006/relationships/image" Target="../media/image61.png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58.png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3.bin"/><Relationship Id="rId10" Type="http://schemas.openxmlformats.org/officeDocument/2006/relationships/image" Target="../media/image60.png"/><Relationship Id="rId4" Type="http://schemas.openxmlformats.org/officeDocument/2006/relationships/image" Target="../media/image57.png"/><Relationship Id="rId9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2.mpg"/><Relationship Id="rId1" Type="http://schemas.microsoft.com/office/2007/relationships/media" Target="../media/media2.mpg"/><Relationship Id="rId4" Type="http://schemas.openxmlformats.org/officeDocument/2006/relationships/image" Target="../media/image62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3.mpg"/><Relationship Id="rId1" Type="http://schemas.microsoft.com/office/2007/relationships/media" Target="../media/media3.mpg"/><Relationship Id="rId4" Type="http://schemas.openxmlformats.org/officeDocument/2006/relationships/image" Target="../media/image6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80.png"/><Relationship Id="rId4" Type="http://schemas.openxmlformats.org/officeDocument/2006/relationships/oleObject" Target="../embeddings/oleObject7.bin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2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2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2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2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4.mpg"/><Relationship Id="rId1" Type="http://schemas.microsoft.com/office/2007/relationships/media" Target="../media/media4.mpg"/><Relationship Id="rId4" Type="http://schemas.openxmlformats.org/officeDocument/2006/relationships/image" Target="../media/image8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2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zgxl.net/sljk/imgbody/lbgxt.htm" TargetMode="External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00.jpe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5.mpg"/><Relationship Id="rId1" Type="http://schemas.microsoft.com/office/2007/relationships/media" Target="../media/media5.mpg"/><Relationship Id="rId4" Type="http://schemas.openxmlformats.org/officeDocument/2006/relationships/image" Target="../media/image101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10.jpeg"/><Relationship Id="rId4" Type="http://schemas.openxmlformats.org/officeDocument/2006/relationships/image" Target="../media/image109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2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2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19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eg"/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2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jpeg"/><Relationship Id="rId1" Type="http://schemas.openxmlformats.org/officeDocument/2006/relationships/slideLayout" Target="../slideLayouts/slideLayout2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video" Target="../media/media6.mpg"/><Relationship Id="rId1" Type="http://schemas.microsoft.com/office/2007/relationships/media" Target="../media/media6.mpg"/><Relationship Id="rId4" Type="http://schemas.openxmlformats.org/officeDocument/2006/relationships/image" Target="../media/image1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2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2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jpeg"/><Relationship Id="rId1" Type="http://schemas.openxmlformats.org/officeDocument/2006/relationships/slideLayout" Target="../slideLayouts/slideLayout2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jpeg"/><Relationship Id="rId1" Type="http://schemas.openxmlformats.org/officeDocument/2006/relationships/slideLayout" Target="../slideLayouts/slideLayout2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jpeg"/><Relationship Id="rId1" Type="http://schemas.openxmlformats.org/officeDocument/2006/relationships/slideLayout" Target="../slideLayouts/slideLayout21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2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21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WordArt 4"/>
          <p:cNvSpPr>
            <a:spLocks noChangeArrowheads="1" noChangeShapeType="1" noTextEdit="1"/>
          </p:cNvSpPr>
          <p:nvPr/>
        </p:nvSpPr>
        <p:spPr bwMode="auto">
          <a:xfrm>
            <a:off x="1371600" y="981075"/>
            <a:ext cx="6858000" cy="100806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zh-CN" altLang="en-US" sz="4800" kern="10">
                <a:gradFill rotWithShape="1">
                  <a:gsLst>
                    <a:gs pos="0">
                      <a:srgbClr val="FC9FCB"/>
                    </a:gs>
                    <a:gs pos="13000">
                      <a:srgbClr val="F8B049"/>
                    </a:gs>
                    <a:gs pos="21001">
                      <a:srgbClr val="F8B049"/>
                    </a:gs>
                    <a:gs pos="63000">
                      <a:srgbClr val="FEE7F2"/>
                    </a:gs>
                    <a:gs pos="67000">
                      <a:srgbClr val="F952A0"/>
                    </a:gs>
                    <a:gs pos="69000">
                      <a:srgbClr val="C50849"/>
                    </a:gs>
                    <a:gs pos="82001">
                      <a:srgbClr val="B43E85"/>
                    </a:gs>
                    <a:gs pos="100000">
                      <a:srgbClr val="F8B049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rgbClr val="C0C0C0">
                      <a:alpha val="79999"/>
                    </a:srgbClr>
                  </a:outerShdw>
                </a:effectLst>
                <a:latin typeface="华文楷体"/>
                <a:ea typeface="华文楷体"/>
              </a:rPr>
              <a:t>循  环  系  统</a:t>
            </a:r>
          </a:p>
        </p:txBody>
      </p:sp>
      <p:pic>
        <p:nvPicPr>
          <p:cNvPr id="52227" name="Picture 10" descr="a-95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2060575"/>
            <a:ext cx="41910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8" name="Picture 12" descr="a-92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2060575"/>
            <a:ext cx="41910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229" name="Rectangle 13"/>
          <p:cNvSpPr>
            <a:spLocks noChangeArrowheads="1"/>
          </p:cNvSpPr>
          <p:nvPr/>
        </p:nvSpPr>
        <p:spPr bwMode="auto">
          <a:xfrm>
            <a:off x="1476375" y="6308725"/>
            <a:ext cx="30765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algn="ctr" eaLnBrk="1" hangingPunct="1"/>
            <a:r>
              <a:rPr lang="ja-JP" altLang="en-US" sz="2000" b="1" i="1" dirty="0">
                <a:latin typeface="华文楷体" pitchFamily="2" charset="-122"/>
              </a:rPr>
              <a:t>生命科学</a:t>
            </a:r>
            <a:r>
              <a:rPr lang="ja-JP" altLang="en-US" sz="2000" b="1" i="1" dirty="0" smtClean="0">
                <a:latin typeface="华文楷体" pitchFamily="2" charset="-122"/>
              </a:rPr>
              <a:t>与</a:t>
            </a:r>
            <a:r>
              <a:rPr lang="zh-CN" altLang="en-US" sz="2000" b="1" i="1" dirty="0" smtClean="0">
                <a:latin typeface="华文楷体" pitchFamily="2" charset="-122"/>
              </a:rPr>
              <a:t>技术学院</a:t>
            </a:r>
            <a:r>
              <a:rPr lang="ja-JP" altLang="en-US" sz="2000" b="1" i="1" dirty="0" smtClean="0">
                <a:latin typeface="华文楷体" pitchFamily="2" charset="-122"/>
              </a:rPr>
              <a:t>吴琼</a:t>
            </a:r>
            <a:endParaRPr lang="ja-JP" altLang="en-US" sz="2000" b="1" i="1" dirty="0">
              <a:latin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83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76250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latin typeface="华文新魏" pitchFamily="2" charset="-122"/>
                <a:ea typeface="华文新魏" pitchFamily="2" charset="-122"/>
              </a:rPr>
              <a:t>毛细血管透射电镜图</a:t>
            </a:r>
            <a:endParaRPr dirty="0">
              <a:solidFill>
                <a:schemeClr val="accent4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61443" name="Picture 8" descr="毛细血管电镜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9050" y="1484313"/>
            <a:ext cx="6667500" cy="4895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Text Box 9"/>
          <p:cNvSpPr txBox="1">
            <a:spLocks noChangeArrowheads="1"/>
          </p:cNvSpPr>
          <p:nvPr/>
        </p:nvSpPr>
        <p:spPr bwMode="auto">
          <a:xfrm>
            <a:off x="3492500" y="1497013"/>
            <a:ext cx="216852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kumimoji="0" lang="en-US" altLang="zh-CN" sz="3200">
                <a:solidFill>
                  <a:srgbClr val="FF3399"/>
                </a:solidFill>
                <a:latin typeface="华文楷体" pitchFamily="2" charset="-122"/>
              </a:rPr>
              <a:t>endothelium</a:t>
            </a:r>
          </a:p>
        </p:txBody>
      </p:sp>
      <p:sp>
        <p:nvSpPr>
          <p:cNvPr id="61445" name="Text Box 10"/>
          <p:cNvSpPr txBox="1">
            <a:spLocks noChangeArrowheads="1"/>
          </p:cNvSpPr>
          <p:nvPr/>
        </p:nvSpPr>
        <p:spPr bwMode="auto">
          <a:xfrm>
            <a:off x="3779838" y="2106613"/>
            <a:ext cx="18097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kumimoji="0" lang="zh-CN" altLang="en-US" sz="3200">
                <a:solidFill>
                  <a:srgbClr val="FF3399"/>
                </a:solidFill>
                <a:latin typeface="华文楷体" pitchFamily="2" charset="-122"/>
              </a:rPr>
              <a:t>内皮细胞</a:t>
            </a:r>
          </a:p>
        </p:txBody>
      </p:sp>
      <p:sp>
        <p:nvSpPr>
          <p:cNvPr id="61446" name="Line 11"/>
          <p:cNvSpPr>
            <a:spLocks noChangeShapeType="1"/>
          </p:cNvSpPr>
          <p:nvPr/>
        </p:nvSpPr>
        <p:spPr bwMode="auto">
          <a:xfrm flipH="1" flipV="1">
            <a:off x="6300788" y="5589588"/>
            <a:ext cx="215900" cy="576262"/>
          </a:xfrm>
          <a:prstGeom prst="line">
            <a:avLst/>
          </a:prstGeom>
          <a:noFill/>
          <a:ln w="57150">
            <a:solidFill>
              <a:srgbClr val="FF33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61447" name="Text Box 12"/>
          <p:cNvSpPr txBox="1">
            <a:spLocks noChangeArrowheads="1"/>
          </p:cNvSpPr>
          <p:nvPr/>
        </p:nvSpPr>
        <p:spPr bwMode="auto">
          <a:xfrm>
            <a:off x="6064250" y="5988050"/>
            <a:ext cx="1603375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algn="ctr" eaLnBrk="1" hangingPunct="1"/>
            <a:r>
              <a:rPr kumimoji="0" lang="zh-CN" altLang="en-US" sz="3200" b="1">
                <a:solidFill>
                  <a:srgbClr val="FF3399"/>
                </a:solidFill>
                <a:latin typeface="华文楷体" pitchFamily="2" charset="-122"/>
              </a:rPr>
              <a:t>基底膜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43000" y="650875"/>
            <a:ext cx="8001000" cy="7620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3200" b="1" dirty="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3</a:t>
            </a: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、心外膜  </a:t>
            </a:r>
            <a:r>
              <a:rPr lang="en-US" altLang="zh-CN" sz="40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</a:t>
            </a:r>
            <a:r>
              <a:rPr lang="en-US" altLang="zh-CN" sz="4000" b="1"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epicardium</a:t>
            </a:r>
            <a:r>
              <a:rPr lang="en-US" altLang="zh-CN" sz="40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)</a:t>
            </a:r>
            <a:r>
              <a:rPr lang="en-US" altLang="zh-CN" sz="2800" b="1" dirty="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 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2781300"/>
            <a:ext cx="3960813" cy="335121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即心包的脏层，为浆膜</a:t>
            </a:r>
            <a:r>
              <a:rPr lang="en-US" altLang="zh-CN" sz="2800" smtClean="0">
                <a:latin typeface="华文楷体" pitchFamily="2" charset="-122"/>
                <a:ea typeface="华文楷体" pitchFamily="2" charset="-122"/>
              </a:rPr>
              <a:t>(serosa)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心外膜中含有血管、神经以及脂肪细胞。</a:t>
            </a:r>
          </a:p>
        </p:txBody>
      </p:sp>
      <p:pic>
        <p:nvPicPr>
          <p:cNvPr id="176132" name="Picture 5" descr="图片5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557338"/>
            <a:ext cx="4114800" cy="4625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524000" y="722313"/>
            <a:ext cx="7620000" cy="7620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sz="4000" b="1" dirty="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  </a:t>
            </a:r>
            <a:r>
              <a:rPr lang="en-US" altLang="zh-CN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4</a:t>
            </a: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、心瓣膜 </a:t>
            </a:r>
            <a:r>
              <a:rPr lang="en-US" altLang="zh-CN" sz="40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(cardiac  </a:t>
            </a:r>
            <a:r>
              <a:rPr lang="en-US" altLang="zh-CN" sz="4000" b="1"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vavle</a:t>
            </a:r>
            <a:r>
              <a:rPr lang="en-US" altLang="zh-CN" sz="40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)</a:t>
            </a:r>
          </a:p>
        </p:txBody>
      </p:sp>
      <p:sp>
        <p:nvSpPr>
          <p:cNvPr id="1771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74675" y="1557338"/>
            <a:ext cx="8569325" cy="40386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是心内膜向腔内凸起形成的薄片状结构。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表面为内皮，内部为致密结缔组织，并与心骨骼的纤维环相连。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功能：阻止血液逆流。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790575"/>
            <a:ext cx="7467600" cy="8382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二）心脏传导系统</a:t>
            </a:r>
            <a:endParaRPr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7817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84313"/>
            <a:ext cx="8351838" cy="4495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CC0099"/>
              </a:buClr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组成：窦房结，房室结，房室束，位于室间隔两侧的房室束分支，以及分布到心室乳头肌和心室壁的许多分支。</a:t>
            </a:r>
          </a:p>
          <a:p>
            <a:pPr eaLnBrk="1" hangingPunct="1">
              <a:lnSpc>
                <a:spcPct val="150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功能：可以发生冲动并传导到心脏各部，使心房肌和心室肌按一定的节律收缩。</a:t>
            </a:r>
          </a:p>
          <a:p>
            <a:pPr eaLnBrk="1" hangingPunct="1">
              <a:lnSpc>
                <a:spcPct val="150000"/>
              </a:lnSpc>
              <a:buClr>
                <a:srgbClr val="CC0099"/>
              </a:buClr>
              <a:buFont typeface="Wingdings" pitchFamily="2" charset="2"/>
              <a:buNone/>
            </a:pPr>
            <a:endParaRPr lang="en-US" altLang="zh-CN" b="1" smtClean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8276" name="a-917.mpg">
            <a:hlinkClick r:id="" action="ppaction://media"/>
          </p:cNvPr>
          <p:cNvPicPr>
            <a:picLocks noGrp="1" noChangeAspect="1" noChangeArrowheads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07704" y="1196752"/>
            <a:ext cx="5760640" cy="432048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827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382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827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8276"/>
                </p:tgtEl>
              </p:cMediaNode>
            </p:vide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2184400"/>
            <a:ext cx="7772400" cy="3946525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位置：除窦房结位于右心房的心外膜深部外，其余的均分布在心内膜下层。这些心肌纤维聚集成结和束，之间有丰富的毛细血管。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9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30238"/>
            <a:ext cx="8229600" cy="1143000"/>
          </a:xfrm>
        </p:spPr>
        <p:txBody>
          <a:bodyPr/>
          <a:lstStyle/>
          <a:p>
            <a:pPr eaLnBrk="1" fontAlgn="auto" hangingPunct="1">
              <a:lnSpc>
                <a:spcPct val="135000"/>
              </a:lnSpc>
              <a:spcAft>
                <a:spcPts val="0"/>
              </a:spcAft>
              <a:defRPr/>
            </a:pPr>
            <a:r>
              <a:rPr sz="4000"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组成细胞</a:t>
            </a:r>
            <a:r>
              <a:rPr sz="4000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884363"/>
            <a:ext cx="8066088" cy="1865312"/>
          </a:xfrm>
        </p:spPr>
        <p:txBody>
          <a:bodyPr rtlCol="0">
            <a:normAutofit fontScale="92500" lnSpcReduction="10000"/>
          </a:bodyPr>
          <a:lstStyle/>
          <a:p>
            <a:pPr eaLnBrk="1" fontAlgn="auto" hangingPunct="1">
              <a:lnSpc>
                <a:spcPct val="13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b="1">
                <a:latin typeface="华文楷体" pitchFamily="2" charset="-122"/>
                <a:ea typeface="华文楷体" pitchFamily="2" charset="-122"/>
              </a:rPr>
              <a:t>1 </a:t>
            </a:r>
            <a:r>
              <a:rPr lang="zh-CN" altLang="en-US" b="1">
                <a:latin typeface="华文楷体" pitchFamily="2" charset="-122"/>
                <a:ea typeface="华文楷体" pitchFamily="2" charset="-122"/>
              </a:rPr>
              <a:t>起搏细胞</a:t>
            </a:r>
            <a:r>
              <a:rPr lang="en-US" altLang="zh-CN">
                <a:latin typeface="华文楷体" pitchFamily="2" charset="-122"/>
                <a:ea typeface="华文楷体" pitchFamily="2" charset="-122"/>
              </a:rPr>
              <a:t>(pacemaker  cell)</a:t>
            </a:r>
            <a:r>
              <a:rPr lang="zh-CN" altLang="en-US" b="1">
                <a:latin typeface="华文楷体" pitchFamily="2" charset="-122"/>
                <a:ea typeface="华文楷体" pitchFamily="2" charset="-122"/>
              </a:rPr>
              <a:t>：简称</a:t>
            </a:r>
            <a:r>
              <a:rPr lang="en-US" altLang="zh-CN" b="1">
                <a:latin typeface="华文楷体" pitchFamily="2" charset="-122"/>
                <a:ea typeface="华文楷体" pitchFamily="2" charset="-122"/>
              </a:rPr>
              <a:t>P</a:t>
            </a:r>
            <a:r>
              <a:rPr lang="zh-CN" altLang="en-US" b="1">
                <a:latin typeface="华文楷体" pitchFamily="2" charset="-122"/>
                <a:ea typeface="华文楷体" pitchFamily="2" charset="-122"/>
              </a:rPr>
              <a:t>细胞，位于窦房结和房室结的中心部位。。是心肌兴奋的起搏点。      </a:t>
            </a:r>
          </a:p>
        </p:txBody>
      </p:sp>
      <p:sp>
        <p:nvSpPr>
          <p:cNvPr id="254979" name="Rectangle 3"/>
          <p:cNvSpPr>
            <a:spLocks noChangeArrowheads="1"/>
          </p:cNvSpPr>
          <p:nvPr/>
        </p:nvSpPr>
        <p:spPr bwMode="white">
          <a:xfrm>
            <a:off x="539750" y="3860800"/>
            <a:ext cx="784860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lnSpc>
                <a:spcPct val="135000"/>
              </a:lnSpc>
              <a:defRPr/>
            </a:pPr>
            <a:r>
              <a:rPr lang="en-US" altLang="zh-CN" sz="36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2 </a:t>
            </a:r>
            <a:r>
              <a:rPr lang="zh-CN" altLang="en-US" sz="36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移行细胞</a:t>
            </a:r>
            <a:r>
              <a:rPr lang="en-US" altLang="zh-CN" sz="36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(transitional  cell)</a:t>
            </a:r>
            <a:r>
              <a:rPr lang="zh-CN" altLang="en-US" sz="36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：位于窦房结和房室结周边及房室束。起传导冲动的作用。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052513"/>
            <a:ext cx="7772400" cy="5545137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3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蒲肯野纤维</a:t>
            </a:r>
            <a:r>
              <a:rPr lang="en-US" altLang="zh-CN" smtClean="0">
                <a:latin typeface="华文楷体" pitchFamily="2" charset="-122"/>
                <a:ea typeface="华文楷体" pitchFamily="2" charset="-122"/>
              </a:rPr>
              <a:t>(Purkinje  fiber)</a:t>
            </a:r>
            <a:r>
              <a:rPr lang="zh-CN" altLang="en-US" sz="2400" b="1" smtClean="0">
                <a:latin typeface="华文楷体" pitchFamily="2" charset="-122"/>
                <a:ea typeface="华文楷体" pitchFamily="2" charset="-122"/>
              </a:rPr>
              <a:t>：</a:t>
            </a:r>
          </a:p>
          <a:p>
            <a:pPr eaLnBrk="1" hangingPunct="1">
              <a:lnSpc>
                <a:spcPct val="150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组成房室束及其分支。</a:t>
            </a:r>
          </a:p>
          <a:p>
            <a:pPr eaLnBrk="1" hangingPunct="1">
              <a:lnSpc>
                <a:spcPct val="150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细胞短而粗，胞质内有丰富的线粒体和糖原。细胞间有丰富的缝隙连接。</a:t>
            </a:r>
          </a:p>
          <a:p>
            <a:pPr eaLnBrk="1" hangingPunct="1">
              <a:lnSpc>
                <a:spcPct val="150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蒲肯野细胞将冲动传导心室各处，引发心室肌的同步收缩。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Text Box 5"/>
          <p:cNvSpPr txBox="1">
            <a:spLocks noChangeArrowheads="1"/>
          </p:cNvSpPr>
          <p:nvPr/>
        </p:nvSpPr>
        <p:spPr bwMode="auto">
          <a:xfrm>
            <a:off x="5940425" y="335756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Tahoma" pitchFamily="34" charset="0"/>
              </a:rPr>
              <a:t>蒲肯野纤维</a:t>
            </a:r>
          </a:p>
        </p:txBody>
      </p:sp>
      <p:sp>
        <p:nvSpPr>
          <p:cNvPr id="183299" name="Text Box 6"/>
          <p:cNvSpPr txBox="1">
            <a:spLocks noChangeArrowheads="1"/>
          </p:cNvSpPr>
          <p:nvPr/>
        </p:nvSpPr>
        <p:spPr bwMode="auto">
          <a:xfrm>
            <a:off x="5940425" y="4868863"/>
            <a:ext cx="16065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Tahoma" pitchFamily="34" charset="0"/>
              </a:rPr>
              <a:t>心肌纤维</a:t>
            </a:r>
          </a:p>
        </p:txBody>
      </p:sp>
      <p:pic>
        <p:nvPicPr>
          <p:cNvPr id="183300" name="Picture 8" descr="图片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836613"/>
            <a:ext cx="5095875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Text Box 4"/>
          <p:cNvSpPr txBox="1">
            <a:spLocks noChangeArrowheads="1"/>
          </p:cNvSpPr>
          <p:nvPr/>
        </p:nvSpPr>
        <p:spPr bwMode="auto">
          <a:xfrm>
            <a:off x="6300788" y="1484313"/>
            <a:ext cx="1962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Tahoma" pitchFamily="34" charset="0"/>
              </a:rPr>
              <a:t>蒲肯野纤维</a:t>
            </a:r>
          </a:p>
        </p:txBody>
      </p:sp>
      <p:sp>
        <p:nvSpPr>
          <p:cNvPr id="184323" name="Text Box 6"/>
          <p:cNvSpPr txBox="1">
            <a:spLocks noChangeArrowheads="1"/>
          </p:cNvSpPr>
          <p:nvPr/>
        </p:nvSpPr>
        <p:spPr bwMode="auto">
          <a:xfrm>
            <a:off x="6659563" y="2819400"/>
            <a:ext cx="16065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Tahoma" pitchFamily="34" charset="0"/>
              </a:rPr>
              <a:t>心肌纤维</a:t>
            </a:r>
          </a:p>
        </p:txBody>
      </p:sp>
      <p:pic>
        <p:nvPicPr>
          <p:cNvPr id="184324" name="Picture 8" descr="图片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836613"/>
            <a:ext cx="4999037" cy="541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4325" name="Line 9"/>
          <p:cNvSpPr>
            <a:spLocks noChangeShapeType="1"/>
          </p:cNvSpPr>
          <p:nvPr/>
        </p:nvSpPr>
        <p:spPr bwMode="auto">
          <a:xfrm>
            <a:off x="4427538" y="1700213"/>
            <a:ext cx="1727200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84326" name="Line 10"/>
          <p:cNvSpPr>
            <a:spLocks noChangeShapeType="1"/>
          </p:cNvSpPr>
          <p:nvPr/>
        </p:nvSpPr>
        <p:spPr bwMode="auto">
          <a:xfrm>
            <a:off x="2268538" y="2924175"/>
            <a:ext cx="4391025" cy="144463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标题 1"/>
          <p:cNvSpPr>
            <a:spLocks noGrp="1"/>
          </p:cNvSpPr>
          <p:nvPr>
            <p:ph type="title" idx="4294967295"/>
          </p:nvPr>
        </p:nvSpPr>
        <p:spPr>
          <a:xfrm>
            <a:off x="0" y="630238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zh-CN" smtClean="0"/>
              <a:t>心肌细胞的特性</a:t>
            </a:r>
          </a:p>
        </p:txBody>
      </p:sp>
      <p:sp>
        <p:nvSpPr>
          <p:cNvPr id="185347" name="内容占位符 2"/>
          <p:cNvSpPr>
            <a:spLocks noGrp="1"/>
          </p:cNvSpPr>
          <p:nvPr>
            <p:ph idx="4294967295"/>
          </p:nvPr>
        </p:nvSpPr>
        <p:spPr>
          <a:xfrm>
            <a:off x="914400" y="1700213"/>
            <a:ext cx="8229600" cy="4525962"/>
          </a:xfrm>
        </p:spPr>
        <p:txBody>
          <a:bodyPr/>
          <a:lstStyle/>
          <a:p>
            <a:pPr eaLnBrk="1" hangingPunct="1"/>
            <a:r>
              <a:rPr lang="zh-CN" altLang="en-US" smtClean="0"/>
              <a:t>兴奋性</a:t>
            </a:r>
            <a:endParaRPr lang="en-US" altLang="zh-CN" smtClean="0"/>
          </a:p>
          <a:p>
            <a:pPr eaLnBrk="1" hangingPunct="1"/>
            <a:r>
              <a:rPr lang="zh-CN" altLang="en-US" smtClean="0"/>
              <a:t>自律性            </a:t>
            </a:r>
            <a:r>
              <a:rPr lang="zh-CN" altLang="en-US" smtClean="0">
                <a:solidFill>
                  <a:srgbClr val="FF0000"/>
                </a:solidFill>
              </a:rPr>
              <a:t>电生理特性                      </a:t>
            </a:r>
            <a:endParaRPr lang="en-US" altLang="zh-CN" smtClean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mtClean="0"/>
              <a:t>传导性</a:t>
            </a:r>
            <a:endParaRPr lang="en-US" altLang="zh-CN" smtClean="0"/>
          </a:p>
          <a:p>
            <a:pPr eaLnBrk="1" hangingPunct="1"/>
            <a:endParaRPr lang="en-US" altLang="zh-CN" smtClean="0"/>
          </a:p>
          <a:p>
            <a:pPr eaLnBrk="1" hangingPunct="1"/>
            <a:r>
              <a:rPr lang="zh-CN" altLang="en-US" smtClean="0"/>
              <a:t>收缩性            </a:t>
            </a:r>
            <a:r>
              <a:rPr lang="zh-CN" altLang="en-US" smtClean="0">
                <a:solidFill>
                  <a:srgbClr val="FF0000"/>
                </a:solidFill>
              </a:rPr>
              <a:t>机械特性</a:t>
            </a:r>
          </a:p>
        </p:txBody>
      </p:sp>
      <p:sp>
        <p:nvSpPr>
          <p:cNvPr id="5" name="右大括号 4"/>
          <p:cNvSpPr/>
          <p:nvPr/>
        </p:nvSpPr>
        <p:spPr>
          <a:xfrm>
            <a:off x="2771775" y="1916113"/>
            <a:ext cx="287338" cy="1441450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>
            <a:off x="2627313" y="4292600"/>
            <a:ext cx="865187" cy="46038"/>
          </a:xfrm>
          <a:prstGeom prst="rightArrow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8036" name="a-913.mpg">
            <a:hlinkClick r:id="" action="ppaction://media"/>
          </p:cNvPr>
          <p:cNvPicPr>
            <a:picLocks noGrp="1" noChangeAspect="1" noChangeArrowheads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39752" y="1772816"/>
            <a:ext cx="4824412" cy="361791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280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280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8036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28036"/>
                </p:tgtEl>
              </p:cMediaNode>
            </p:vide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3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981075"/>
            <a:ext cx="4748212" cy="528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981075"/>
            <a:ext cx="8385175" cy="4824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Text Box 4"/>
          <p:cNvSpPr txBox="1">
            <a:spLocks noChangeArrowheads="1"/>
          </p:cNvSpPr>
          <p:nvPr/>
        </p:nvSpPr>
        <p:spPr bwMode="auto">
          <a:xfrm>
            <a:off x="2863850" y="3092450"/>
            <a:ext cx="180975" cy="30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 wrap="none" lIns="90488" tIns="44450" rIns="90488" bIns="44450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zh-CN"/>
          </a:p>
        </p:txBody>
      </p:sp>
      <p:grpSp>
        <p:nvGrpSpPr>
          <p:cNvPr id="219139" name="Group 5"/>
          <p:cNvGrpSpPr>
            <a:grpSpLocks/>
          </p:cNvGrpSpPr>
          <p:nvPr/>
        </p:nvGrpSpPr>
        <p:grpSpPr bwMode="auto">
          <a:xfrm>
            <a:off x="0" y="415925"/>
            <a:ext cx="10287000" cy="5808663"/>
            <a:chOff x="0" y="0"/>
            <a:chExt cx="5760" cy="4320"/>
          </a:xfrm>
        </p:grpSpPr>
        <p:sp>
          <p:nvSpPr>
            <p:cNvPr id="219141" name="Rectangle 6"/>
            <p:cNvSpPr>
              <a:spLocks noChangeArrowheads="1"/>
            </p:cNvSpPr>
            <p:nvPr/>
          </p:nvSpPr>
          <p:spPr bwMode="auto">
            <a:xfrm>
              <a:off x="960" y="720"/>
              <a:ext cx="1152" cy="1008"/>
            </a:xfrm>
            <a:prstGeom prst="rect">
              <a:avLst/>
            </a:prstGeom>
            <a:solidFill>
              <a:srgbClr val="FF33CC">
                <a:alpha val="50195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9142" name="Rectangle 7"/>
            <p:cNvSpPr>
              <a:spLocks noChangeArrowheads="1"/>
            </p:cNvSpPr>
            <p:nvPr/>
          </p:nvSpPr>
          <p:spPr bwMode="auto">
            <a:xfrm>
              <a:off x="0" y="480"/>
              <a:ext cx="1056" cy="816"/>
            </a:xfrm>
            <a:prstGeom prst="rect">
              <a:avLst/>
            </a:prstGeom>
            <a:solidFill>
              <a:srgbClr val="FF33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219143" name="Rectangle 8"/>
            <p:cNvSpPr>
              <a:spLocks noChangeArrowheads="1"/>
            </p:cNvSpPr>
            <p:nvPr/>
          </p:nvSpPr>
          <p:spPr bwMode="auto">
            <a:xfrm rot="5400000">
              <a:off x="2352" y="2016"/>
              <a:ext cx="4320" cy="288"/>
            </a:xfrm>
            <a:prstGeom prst="rect">
              <a:avLst/>
            </a:prstGeom>
            <a:solidFill>
              <a:srgbClr val="AC5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2000" i="1">
                  <a:solidFill>
                    <a:srgbClr val="FFCCCC"/>
                  </a:solidFill>
                  <a:latin typeface="Georgia Ref"/>
                  <a:ea typeface="黑体" pitchFamily="49" charset="-122"/>
                </a:rPr>
                <a:t>Thanks   Thanks   Thanks   Thanks   Thanks   Thanks   </a:t>
              </a:r>
            </a:p>
          </p:txBody>
        </p:sp>
        <p:sp>
          <p:nvSpPr>
            <p:cNvPr id="219144" name="Rectangle 9"/>
            <p:cNvSpPr>
              <a:spLocks noChangeArrowheads="1"/>
            </p:cNvSpPr>
            <p:nvPr/>
          </p:nvSpPr>
          <p:spPr bwMode="auto">
            <a:xfrm>
              <a:off x="0" y="864"/>
              <a:ext cx="5760" cy="288"/>
            </a:xfrm>
            <a:prstGeom prst="rect">
              <a:avLst/>
            </a:prstGeom>
            <a:solidFill>
              <a:srgbClr val="AC5A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pPr eaLnBrk="1" hangingPunct="1"/>
              <a:r>
                <a:rPr lang="en-US" altLang="zh-CN" sz="2000" i="1">
                  <a:solidFill>
                    <a:srgbClr val="FFCCCC"/>
                  </a:solidFill>
                  <a:latin typeface="Georgia Ref"/>
                  <a:ea typeface="黑体" pitchFamily="49" charset="-122"/>
                </a:rPr>
                <a:t>Thanks   Thanks   Thanks   Thanks   Thanks      Thanks       Thanks</a:t>
              </a:r>
            </a:p>
          </p:txBody>
        </p:sp>
        <p:pic>
          <p:nvPicPr>
            <p:cNvPr id="219145" name="Picture 10" descr="H卡01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950088"/>
                </a:clrFrom>
                <a:clrTo>
                  <a:srgbClr val="950088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93" y="100"/>
              <a:ext cx="2384" cy="17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026059" name="WordArt 11"/>
          <p:cNvSpPr>
            <a:spLocks noChangeArrowheads="1" noChangeShapeType="1" noTextEdit="1"/>
          </p:cNvSpPr>
          <p:nvPr/>
        </p:nvSpPr>
        <p:spPr bwMode="auto">
          <a:xfrm rot="817216">
            <a:off x="1689100" y="2852738"/>
            <a:ext cx="3373438" cy="2516187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44032"/>
              </a:avLst>
            </a:prstTxWarp>
          </a:bodyPr>
          <a:lstStyle/>
          <a:p>
            <a:pPr>
              <a:defRPr/>
            </a:pPr>
            <a:r>
              <a:rPr lang="zh-CN" altLang="en-US" sz="7200" b="1" kern="10">
                <a:ln w="9525">
                  <a:solidFill>
                    <a:srgbClr val="66FF66"/>
                  </a:solidFill>
                  <a:miter lim="800000"/>
                  <a:headEnd/>
                  <a:tailEnd/>
                </a:ln>
                <a:gradFill rotWithShape="0">
                  <a:gsLst>
                    <a:gs pos="0">
                      <a:srgbClr val="00FF00">
                        <a:gamma/>
                        <a:shade val="46275"/>
                        <a:invGamma/>
                      </a:srgbClr>
                    </a:gs>
                    <a:gs pos="50000">
                      <a:srgbClr val="00FF00"/>
                    </a:gs>
                    <a:gs pos="100000">
                      <a:srgbClr val="00FF00">
                        <a:gamma/>
                        <a:shade val="46275"/>
                        <a:invGamma/>
                      </a:srgbClr>
                    </a:gs>
                  </a:gsLst>
                  <a:lin ang="4582784" scaled="1"/>
                </a:gradFill>
                <a:latin typeface="楷体_GB2312"/>
              </a:rPr>
              <a:t>感谢</a:t>
            </a:r>
            <a:r>
              <a:rPr lang="en-US" altLang="zh-CN" sz="7200" b="1" kern="10">
                <a:ln w="9525">
                  <a:solidFill>
                    <a:srgbClr val="66FF66"/>
                  </a:solidFill>
                  <a:miter lim="800000"/>
                  <a:headEnd/>
                  <a:tailEnd/>
                </a:ln>
                <a:gradFill rotWithShape="0">
                  <a:gsLst>
                    <a:gs pos="0">
                      <a:srgbClr val="00FF00">
                        <a:gamma/>
                        <a:shade val="46275"/>
                        <a:invGamma/>
                      </a:srgbClr>
                    </a:gs>
                    <a:gs pos="50000">
                      <a:srgbClr val="00FF00"/>
                    </a:gs>
                    <a:gs pos="100000">
                      <a:srgbClr val="00FF00">
                        <a:gamma/>
                        <a:shade val="46275"/>
                        <a:invGamma/>
                      </a:srgbClr>
                    </a:gs>
                  </a:gsLst>
                  <a:lin ang="4582784" scaled="1"/>
                </a:gradFill>
                <a:latin typeface="楷体_GB2312"/>
              </a:rPr>
              <a:t>!</a:t>
            </a:r>
            <a:endParaRPr lang="zh-CN" altLang="en-US" sz="7200" b="1" kern="10">
              <a:ln w="9525">
                <a:solidFill>
                  <a:srgbClr val="66FF66"/>
                </a:solidFill>
                <a:miter lim="800000"/>
                <a:headEnd/>
                <a:tailEnd/>
              </a:ln>
              <a:gradFill rotWithShape="0">
                <a:gsLst>
                  <a:gs pos="0">
                    <a:srgbClr val="00FF00">
                      <a:gamma/>
                      <a:shade val="46275"/>
                      <a:invGamma/>
                    </a:srgbClr>
                  </a:gs>
                  <a:gs pos="50000">
                    <a:srgbClr val="00FF00"/>
                  </a:gs>
                  <a:gs pos="100000">
                    <a:srgbClr val="00FF00">
                      <a:gamma/>
                      <a:shade val="46275"/>
                      <a:invGamma/>
                    </a:srgbClr>
                  </a:gs>
                </a:gsLst>
                <a:lin ang="4582784" scaled="1"/>
              </a:gradFill>
              <a:latin typeface="楷体_GB231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8800" y="765175"/>
            <a:ext cx="7315200" cy="914400"/>
          </a:xfrm>
        </p:spPr>
        <p:txBody>
          <a:bodyPr>
            <a:noAutofit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b="1"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毛细血管结构</a:t>
            </a:r>
            <a:r>
              <a:rPr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503238" y="1828800"/>
            <a:ext cx="8640762" cy="4121150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毛细血管管壁由内皮细胞和基膜构成。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内皮细胞与基膜之间有</a:t>
            </a:r>
            <a:r>
              <a:rPr lang="zh-CN" altLang="en-US" b="1" dirty="0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周细胞</a:t>
            </a:r>
            <a:r>
              <a:rPr lang="en-US" altLang="zh-CN" sz="2800" b="1" dirty="0" smtClean="0">
                <a:latin typeface="华文楷体" pitchFamily="2" charset="-122"/>
                <a:ea typeface="华文楷体" pitchFamily="2" charset="-122"/>
              </a:rPr>
              <a:t>(</a:t>
            </a:r>
            <a:r>
              <a:rPr lang="en-US" altLang="zh-CN" sz="2800" b="1" dirty="0" err="1" smtClean="0">
                <a:latin typeface="华文楷体" pitchFamily="2" charset="-122"/>
                <a:ea typeface="华文楷体" pitchFamily="2" charset="-122"/>
              </a:rPr>
              <a:t>pericyte</a:t>
            </a:r>
            <a:r>
              <a:rPr lang="en-US" altLang="zh-CN" sz="2800" b="1" dirty="0" smtClean="0">
                <a:latin typeface="华文楷体" pitchFamily="2" charset="-122"/>
                <a:ea typeface="华文楷体" pitchFamily="2" charset="-122"/>
              </a:rPr>
              <a:t>)</a:t>
            </a:r>
            <a:r>
              <a:rPr lang="en-US" altLang="zh-CN" b="1" dirty="0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dirty="0" smtClean="0">
                <a:latin typeface="华文楷体" pitchFamily="2" charset="-122"/>
                <a:ea typeface="华文楷体" pitchFamily="2" charset="-122"/>
              </a:rPr>
              <a:t>功能不清，有人认为它们是未分化的细胞， 在血管受损伤时， 在血管生长或再生时可分化为平滑肌纤维和成纤维细胞。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Text Box 2"/>
          <p:cNvSpPr txBox="1">
            <a:spLocks noChangeArrowheads="1"/>
          </p:cNvSpPr>
          <p:nvPr/>
        </p:nvSpPr>
        <p:spPr bwMode="auto">
          <a:xfrm>
            <a:off x="2051050" y="1274763"/>
            <a:ext cx="4033838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kumimoji="0" lang="en-US" altLang="zh-CN" sz="3600" b="1">
                <a:solidFill>
                  <a:srgbClr val="FF3399"/>
                </a:solidFill>
                <a:latin typeface="华文新魏" pitchFamily="2" charset="-122"/>
                <a:ea typeface="华文新魏" pitchFamily="2" charset="-122"/>
              </a:rPr>
              <a:t>Pericyte</a:t>
            </a:r>
            <a:r>
              <a:rPr kumimoji="0" lang="zh-CN" altLang="en-US" sz="3600" b="1">
                <a:solidFill>
                  <a:srgbClr val="FF3399"/>
                </a:solidFill>
                <a:latin typeface="华文新魏" pitchFamily="2" charset="-122"/>
                <a:ea typeface="华文新魏" pitchFamily="2" charset="-122"/>
              </a:rPr>
              <a:t>（周细胞）</a:t>
            </a:r>
          </a:p>
        </p:txBody>
      </p:sp>
      <p:pic>
        <p:nvPicPr>
          <p:cNvPr id="6451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844675"/>
            <a:ext cx="7850188" cy="451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4516" name="Line 5"/>
          <p:cNvSpPr>
            <a:spLocks noChangeShapeType="1"/>
          </p:cNvSpPr>
          <p:nvPr/>
        </p:nvSpPr>
        <p:spPr bwMode="auto">
          <a:xfrm flipH="1">
            <a:off x="2771775" y="1773238"/>
            <a:ext cx="287338" cy="338455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64517" name="Line 6"/>
          <p:cNvSpPr>
            <a:spLocks noChangeShapeType="1"/>
          </p:cNvSpPr>
          <p:nvPr/>
        </p:nvSpPr>
        <p:spPr bwMode="auto">
          <a:xfrm>
            <a:off x="3059113" y="1773238"/>
            <a:ext cx="2520950" cy="4318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30407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88950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latin typeface="华文新魏" pitchFamily="2" charset="-122"/>
                <a:ea typeface="华文新魏" pitchFamily="2" charset="-122"/>
              </a:rPr>
              <a:t>毛细血管扫描电镜图</a:t>
            </a:r>
            <a:endParaRPr dirty="0">
              <a:solidFill>
                <a:schemeClr val="accent4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70" name="Picture 6" descr="图片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543050"/>
            <a:ext cx="5472112" cy="487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9271" name="Line 7"/>
          <p:cNvSpPr>
            <a:spLocks noChangeShapeType="1"/>
          </p:cNvSpPr>
          <p:nvPr/>
        </p:nvSpPr>
        <p:spPr bwMode="auto">
          <a:xfrm flipH="1">
            <a:off x="7740650" y="1773238"/>
            <a:ext cx="503238" cy="1008062"/>
          </a:xfrm>
          <a:prstGeom prst="line">
            <a:avLst/>
          </a:prstGeom>
          <a:noFill/>
          <a:ln w="76200" cap="rnd">
            <a:solidFill>
              <a:srgbClr val="FF66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39272" name="Line 8"/>
          <p:cNvSpPr>
            <a:spLocks noChangeShapeType="1"/>
          </p:cNvSpPr>
          <p:nvPr/>
        </p:nvSpPr>
        <p:spPr bwMode="auto">
          <a:xfrm flipH="1">
            <a:off x="4356100" y="2060575"/>
            <a:ext cx="503238" cy="1008063"/>
          </a:xfrm>
          <a:prstGeom prst="line">
            <a:avLst/>
          </a:prstGeom>
          <a:noFill/>
          <a:ln w="76200" cap="rnd">
            <a:solidFill>
              <a:srgbClr val="FF6600"/>
            </a:solidFill>
            <a:prstDash val="sysDot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39273" name="Line 9"/>
          <p:cNvSpPr>
            <a:spLocks noChangeShapeType="1"/>
          </p:cNvSpPr>
          <p:nvPr/>
        </p:nvSpPr>
        <p:spPr bwMode="auto">
          <a:xfrm flipV="1">
            <a:off x="1547813" y="4149725"/>
            <a:ext cx="1439862" cy="719138"/>
          </a:xfrm>
          <a:prstGeom prst="line">
            <a:avLst/>
          </a:prstGeom>
          <a:noFill/>
          <a:ln w="76200" cmpd="tri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39274" name="Line 10"/>
          <p:cNvSpPr>
            <a:spLocks noChangeShapeType="1"/>
          </p:cNvSpPr>
          <p:nvPr/>
        </p:nvSpPr>
        <p:spPr bwMode="auto">
          <a:xfrm flipV="1">
            <a:off x="5508625" y="3357563"/>
            <a:ext cx="1439863" cy="719137"/>
          </a:xfrm>
          <a:prstGeom prst="line">
            <a:avLst/>
          </a:prstGeom>
          <a:noFill/>
          <a:ln w="76200" cmpd="tri">
            <a:solidFill>
              <a:srgbClr val="00FF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39275" name="Rectangle 11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65175"/>
            <a:ext cx="8229600" cy="7747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latin typeface="华文新魏" pitchFamily="2" charset="-122"/>
                <a:ea typeface="华文新魏" pitchFamily="2" charset="-122"/>
              </a:rPr>
              <a:t>毛细血管扫描电镜图</a:t>
            </a:r>
            <a:endParaRPr dirty="0">
              <a:solidFill>
                <a:schemeClr val="accent4"/>
              </a:solidFill>
              <a:latin typeface="华文新魏" pitchFamily="2" charset="-122"/>
              <a:ea typeface="华文新魏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9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9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9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9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9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271" grpId="0" animBg="1"/>
      <p:bldP spid="139272" grpId="0" animBg="1"/>
      <p:bldP spid="139273" grpId="0" animBg="1"/>
      <p:bldP spid="139274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775" y="3357563"/>
            <a:ext cx="4826000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836613"/>
            <a:ext cx="3386137" cy="266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549275"/>
            <a:ext cx="4032250" cy="2947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60400"/>
            <a:ext cx="7793038" cy="1143000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b="1"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毛细血管分类</a:t>
            </a:r>
            <a:r>
              <a:rPr sz="36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675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90600" y="2028825"/>
            <a:ext cx="8153400" cy="4495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1  </a:t>
            </a: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连续毛细血管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(continuous  capillary)</a:t>
            </a:r>
          </a:p>
          <a:p>
            <a:pPr eaLnBrk="1" hangingPunct="1">
              <a:lnSpc>
                <a:spcPct val="150000"/>
              </a:lnSpc>
              <a:buClr>
                <a:srgbClr val="663300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特点：内皮连续，细胞间有紧密连接，基膜完整，胞质中有大量的吞饮小泡。  </a:t>
            </a:r>
          </a:p>
          <a:p>
            <a:pPr eaLnBrk="1" hangingPunct="1">
              <a:lnSpc>
                <a:spcPct val="150000"/>
              </a:lnSpc>
              <a:buClr>
                <a:srgbClr val="663300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分布：结缔组织，肌组织，中枢神经系统胸腺等处，参与构成一些屏障性结构。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Picture 102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313" y="1773238"/>
            <a:ext cx="80645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9619" name="Rectangle 1027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765175"/>
            <a:ext cx="8229600" cy="7921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ea typeface="华文楷体" pitchFamily="2" charset="-122"/>
              </a:rPr>
              <a:t>连续毛细血管模式图</a:t>
            </a:r>
            <a:endParaRPr dirty="0">
              <a:solidFill>
                <a:schemeClr val="accent4"/>
              </a:solidFill>
              <a:ea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连续毛细血管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836613"/>
            <a:ext cx="6927850" cy="5329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0644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237288"/>
            <a:ext cx="3924300" cy="487362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3600" dirty="0" err="1">
                <a:solidFill>
                  <a:srgbClr val="FF3399"/>
                </a:solidFill>
                <a:ea typeface="华文楷体" pitchFamily="2" charset="-122"/>
              </a:rPr>
              <a:t>连续毛细血管电镜</a:t>
            </a:r>
            <a:endParaRPr sz="3600" dirty="0">
              <a:solidFill>
                <a:srgbClr val="FF3399"/>
              </a:solidFill>
              <a:ea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5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539750" y="981075"/>
            <a:ext cx="8604250" cy="438150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b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2  </a:t>
            </a:r>
            <a:r>
              <a:rPr b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有孔毛细血管</a:t>
            </a:r>
            <a:r>
              <a:rPr lang="en-US" altLang="zh-CN" sz="4000" b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(fenestrated  capillary)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700213"/>
            <a:ext cx="8534400" cy="4475162"/>
          </a:xfrm>
        </p:spPr>
        <p:txBody>
          <a:bodyPr/>
          <a:lstStyle/>
          <a:p>
            <a:pPr eaLnBrk="1" hangingPunct="1">
              <a:lnSpc>
                <a:spcPct val="160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特点：内皮相互连续，细胞间也有紧密连接，但内皮不含核的部分较薄，有许多贯穿的窗孔，可有隔膜封闭。基膜多完整。</a:t>
            </a:r>
          </a:p>
          <a:p>
            <a:pPr eaLnBrk="1" hangingPunct="1">
              <a:lnSpc>
                <a:spcPct val="160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分布：胃肠粘膜，肾血管球等处。</a:t>
            </a:r>
          </a:p>
          <a:p>
            <a:pPr eaLnBrk="1" hangingPunct="1">
              <a:lnSpc>
                <a:spcPct val="160000"/>
              </a:lnSpc>
              <a:buFont typeface="Wingdings" pitchFamily="2" charset="2"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           肾血管球的内皮细胞的孔没有隔膜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1"/>
          <p:cNvSpPr>
            <a:spLocks noGrp="1"/>
          </p:cNvSpPr>
          <p:nvPr>
            <p:ph type="title" idx="4294967295"/>
          </p:nvPr>
        </p:nvSpPr>
        <p:spPr>
          <a:xfrm>
            <a:off x="914400" y="663575"/>
            <a:ext cx="8229600" cy="1143000"/>
          </a:xfrm>
        </p:spPr>
        <p:txBody>
          <a:bodyPr/>
          <a:lstStyle/>
          <a:p>
            <a:pPr eaLnBrk="1" hangingPunct="1"/>
            <a:r>
              <a:rPr lang="zh-CN" altLang="zh-CN" smtClean="0">
                <a:latin typeface="华文新魏" pitchFamily="2" charset="-122"/>
              </a:rPr>
              <a:t>思考题</a:t>
            </a:r>
          </a:p>
        </p:txBody>
      </p:sp>
      <p:sp>
        <p:nvSpPr>
          <p:cNvPr id="53251" name="内容占位符 2"/>
          <p:cNvSpPr>
            <a:spLocks noGrp="1"/>
          </p:cNvSpPr>
          <p:nvPr>
            <p:ph idx="4294967295"/>
          </p:nvPr>
        </p:nvSpPr>
        <p:spPr>
          <a:xfrm>
            <a:off x="539552" y="1700808"/>
            <a:ext cx="8229600" cy="4525962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循环系统的组成及功能？</a:t>
            </a:r>
            <a:endParaRPr lang="en-US" altLang="zh-CN" dirty="0" smtClean="0"/>
          </a:p>
          <a:p>
            <a:pPr eaLnBrk="1" hangingPunct="1"/>
            <a:r>
              <a:rPr lang="zh-CN" altLang="en-US" dirty="0">
                <a:latin typeface="华文楷体" pitchFamily="2" charset="-122"/>
              </a:rPr>
              <a:t>器官外动脉分布的基本规律</a:t>
            </a:r>
            <a:r>
              <a:rPr lang="zh-CN" altLang="en-US" dirty="0" smtClean="0"/>
              <a:t>？</a:t>
            </a:r>
            <a:endParaRPr lang="zh-CN" altLang="en-US" dirty="0" smtClean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10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620713"/>
            <a:ext cx="4464050" cy="3730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102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3429000"/>
            <a:ext cx="4522788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684" name="Line 1029"/>
          <p:cNvSpPr>
            <a:spLocks noChangeShapeType="1"/>
          </p:cNvSpPr>
          <p:nvPr/>
        </p:nvSpPr>
        <p:spPr bwMode="auto">
          <a:xfrm flipH="1">
            <a:off x="1835150" y="3429000"/>
            <a:ext cx="2305050" cy="1512888"/>
          </a:xfrm>
          <a:prstGeom prst="line">
            <a:avLst/>
          </a:prstGeom>
          <a:noFill/>
          <a:ln w="76200" cmpd="tri">
            <a:solidFill>
              <a:srgbClr val="FF0066"/>
            </a:solidFill>
            <a:round/>
            <a:headEnd/>
            <a:tailEnd type="stealth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41670" name="Rectangle 103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84313"/>
            <a:ext cx="1916113" cy="11525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effectLst>
                  <a:outerShdw blurRad="38100" dist="38100" dir="2700000" algn="tl">
                    <a:srgbClr val="010199"/>
                  </a:outerShdw>
                </a:effectLst>
                <a:latin typeface="Comic Sans MS" pitchFamily="66" charset="0"/>
                <a:ea typeface="华文楷体" pitchFamily="2" charset="-122"/>
              </a:rPr>
              <a:t>有孔毛细血管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412" name="Picture 4" descr="图片1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836613"/>
            <a:ext cx="5759450" cy="558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5415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8421688" y="1628775"/>
            <a:ext cx="722312" cy="4032250"/>
          </a:xfrm>
        </p:spPr>
        <p:txBody>
          <a:bodyPr>
            <a:normAutofit fontScale="90000"/>
          </a:bodyPr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dirty="0" err="1">
                <a:effectLst>
                  <a:outerShdw blurRad="38100" dist="38100" dir="2700000" algn="tl">
                    <a:srgbClr val="010199"/>
                  </a:outerShdw>
                </a:effectLst>
                <a:ea typeface="华文楷体" pitchFamily="2" charset="-122"/>
              </a:rPr>
              <a:t>有孔毛细血管</a:t>
            </a:r>
            <a:endParaRPr dirty="0">
              <a:effectLst>
                <a:outerShdw blurRad="38100" dist="38100" dir="2700000" algn="tl">
                  <a:srgbClr val="010199"/>
                </a:outerShdw>
              </a:effectLst>
              <a:ea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 idx="4294967295"/>
          </p:nvPr>
        </p:nvSpPr>
        <p:spPr>
          <a:xfrm flipV="1">
            <a:off x="1350963" y="-381000"/>
            <a:ext cx="7793037" cy="228600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2900" b="1" smtClean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</a:p>
        </p:txBody>
      </p:sp>
      <p:sp>
        <p:nvSpPr>
          <p:cNvPr id="7373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822325"/>
            <a:ext cx="8153400" cy="5486400"/>
          </a:xfrm>
        </p:spPr>
        <p:txBody>
          <a:bodyPr/>
          <a:lstStyle/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AutoNum type="arabicPlain" startAt="3"/>
            </a:pPr>
            <a:r>
              <a:rPr lang="zh-CN" altLang="en-US" sz="3600" b="1" smtClean="0">
                <a:latin typeface="华文楷体" pitchFamily="2" charset="-122"/>
                <a:ea typeface="华文楷体" pitchFamily="2" charset="-122"/>
              </a:rPr>
              <a:t>血窦 </a:t>
            </a:r>
            <a:r>
              <a:rPr lang="en-US" altLang="zh-CN" sz="2400" b="1" smtClean="0">
                <a:latin typeface="华文楷体" pitchFamily="2" charset="-122"/>
                <a:ea typeface="华文楷体" pitchFamily="2" charset="-122"/>
              </a:rPr>
              <a:t>(sinusoid)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：或称窦状毛细血管</a:t>
            </a:r>
            <a:r>
              <a:rPr lang="zh-CN" altLang="zh-CN" sz="2800" b="1" smtClean="0">
                <a:latin typeface="华文楷体" pitchFamily="2" charset="-122"/>
                <a:ea typeface="华文楷体" pitchFamily="2" charset="-122"/>
              </a:rPr>
              <a:t>，</a:t>
            </a:r>
            <a:endParaRPr lang="zh-CN" altLang="en-US" sz="2800" b="1" smtClean="0">
              <a:latin typeface="华文楷体" pitchFamily="2" charset="-122"/>
              <a:ea typeface="华文楷体" pitchFamily="2" charset="-122"/>
            </a:endParaRP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                                 不连续毛细血管</a:t>
            </a: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 特点：管腔大，不</a:t>
            </a: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 规则，内皮间隙大，</a:t>
            </a: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 基膜不完整。</a:t>
            </a: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 分布：肝、脾、骨</a:t>
            </a:r>
          </a:p>
          <a:p>
            <a:pPr marL="609600" indent="-609600"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  髓等处。</a:t>
            </a:r>
          </a:p>
        </p:txBody>
      </p:sp>
      <p:pic>
        <p:nvPicPr>
          <p:cNvPr id="73732" name="Picture 5" descr="图片20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2420938"/>
            <a:ext cx="3854450" cy="3878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3"/>
          <p:cNvSpPr>
            <a:spLocks noChangeArrowheads="1"/>
          </p:cNvSpPr>
          <p:nvPr/>
        </p:nvSpPr>
        <p:spPr bwMode="auto">
          <a:xfrm>
            <a:off x="3348038" y="549275"/>
            <a:ext cx="170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latin typeface="Tahoma" pitchFamily="34" charset="0"/>
              </a:rPr>
              <a:t>血窦</a:t>
            </a:r>
          </a:p>
        </p:txBody>
      </p:sp>
      <p:graphicFrame>
        <p:nvGraphicFramePr>
          <p:cNvPr id="1026" name="Object 5"/>
          <p:cNvGraphicFramePr>
            <a:graphicFrameLocks noChangeAspect="1"/>
          </p:cNvGraphicFramePr>
          <p:nvPr/>
        </p:nvGraphicFramePr>
        <p:xfrm>
          <a:off x="827088" y="1700213"/>
          <a:ext cx="7777162" cy="4610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5" name="BMP 图像" r:id="rId3" imgW="7447619" imgH="4610744" progId="Paint.Picture">
                  <p:embed/>
                </p:oleObj>
              </mc:Choice>
              <mc:Fallback>
                <p:oleObj name="BMP 图像" r:id="rId3" imgW="7447619" imgH="4610744" progId="Paint.Picture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27088" y="1700213"/>
                        <a:ext cx="7777162" cy="4610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0099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5400" algn="ctr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5"/>
          <p:cNvSpPr>
            <a:spLocks noChangeArrowheads="1"/>
          </p:cNvSpPr>
          <p:nvPr/>
        </p:nvSpPr>
        <p:spPr bwMode="auto">
          <a:xfrm>
            <a:off x="3924300" y="476250"/>
            <a:ext cx="1708150" cy="100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latin typeface="Tahoma" pitchFamily="34" charset="0"/>
              </a:rPr>
              <a:t>血窦</a:t>
            </a:r>
          </a:p>
        </p:txBody>
      </p:sp>
      <p:pic>
        <p:nvPicPr>
          <p:cNvPr id="74755" name="Picture 7" descr="图片22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28738"/>
            <a:ext cx="7777162" cy="267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6" name="Picture 8" descr="图片23"/>
          <p:cNvPicPr>
            <a:picLocks noChangeAspect="1" noChangeArrowheads="1"/>
          </p:cNvPicPr>
          <p:nvPr/>
        </p:nvPicPr>
        <p:blipFill>
          <a:blip r:embed="rId3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860800"/>
            <a:ext cx="7777162" cy="2846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3"/>
          <p:cNvSpPr>
            <a:spLocks noChangeArrowheads="1"/>
          </p:cNvSpPr>
          <p:nvPr/>
        </p:nvSpPr>
        <p:spPr bwMode="auto">
          <a:xfrm>
            <a:off x="1066800" y="2438400"/>
            <a:ext cx="1066800" cy="192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6000" b="1">
                <a:solidFill>
                  <a:schemeClr val="folHlink"/>
                </a:solidFill>
                <a:latin typeface="Tahoma" pitchFamily="34" charset="0"/>
              </a:rPr>
              <a:t>血窦</a:t>
            </a:r>
          </a:p>
        </p:txBody>
      </p:sp>
      <p:pic>
        <p:nvPicPr>
          <p:cNvPr id="75779" name="Picture 4" descr="图片2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8538" y="836613"/>
            <a:ext cx="6096000" cy="5543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9442" name="Object 2"/>
          <p:cNvGraphicFramePr>
            <a:graphicFrameLocks noChangeAspect="1"/>
          </p:cNvGraphicFramePr>
          <p:nvPr/>
        </p:nvGraphicFramePr>
        <p:xfrm>
          <a:off x="2362200" y="863600"/>
          <a:ext cx="4648200" cy="16906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Image" r:id="rId3" imgW="4816096" imgH="1537593" progId="Photoshop.Image.5">
                  <p:embed/>
                </p:oleObj>
              </mc:Choice>
              <mc:Fallback>
                <p:oleObj name="Image" r:id="rId3" imgW="4816096" imgH="1537593" progId="Photoshop.Image.5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lum bright="-6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62200" y="863600"/>
                        <a:ext cx="4648200" cy="16906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3" name="Object 3"/>
          <p:cNvGraphicFramePr>
            <a:graphicFrameLocks noChangeAspect="1"/>
          </p:cNvGraphicFramePr>
          <p:nvPr/>
        </p:nvGraphicFramePr>
        <p:xfrm>
          <a:off x="2209800" y="2597150"/>
          <a:ext cx="47244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Image" r:id="rId5" imgW="4892340" imgH="1588422" progId="Photoshop.Image.5">
                  <p:embed/>
                </p:oleObj>
              </mc:Choice>
              <mc:Fallback>
                <p:oleObj name="Image" r:id="rId5" imgW="4892340" imgH="1588422" progId="Photoshop.Image.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lum bright="-6000" contrast="12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2597150"/>
                        <a:ext cx="47244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4" name="Object 4"/>
          <p:cNvGraphicFramePr>
            <a:graphicFrameLocks noChangeAspect="1"/>
          </p:cNvGraphicFramePr>
          <p:nvPr/>
        </p:nvGraphicFramePr>
        <p:xfrm>
          <a:off x="457200" y="4400550"/>
          <a:ext cx="6553200" cy="198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Image" r:id="rId7" imgW="7421108" imgH="2045888" progId="Photoshop.Image.5">
                  <p:embed/>
                </p:oleObj>
              </mc:Choice>
              <mc:Fallback>
                <p:oleObj name="Image" r:id="rId7" imgW="7421108" imgH="2045888" progId="Photoshop.Image.5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lum bright="-6000" contrast="1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4400550"/>
                        <a:ext cx="6553200" cy="1981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5" name="Object 5"/>
          <p:cNvGraphicFramePr>
            <a:graphicFrameLocks noChangeAspect="1"/>
          </p:cNvGraphicFramePr>
          <p:nvPr/>
        </p:nvGraphicFramePr>
        <p:xfrm>
          <a:off x="381000" y="2597150"/>
          <a:ext cx="1828800" cy="182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Image" r:id="rId9" imgW="4828803" imgH="4333216" progId="Photoshop.Image.5">
                  <p:embed/>
                </p:oleObj>
              </mc:Choice>
              <mc:Fallback>
                <p:oleObj name="Image" r:id="rId9" imgW="4828803" imgH="4333216" progId="Photoshop.Image.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lum bright="-6000" contrast="18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2597150"/>
                        <a:ext cx="1828800" cy="182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9446" name="Object 6"/>
          <p:cNvGraphicFramePr>
            <a:graphicFrameLocks noChangeAspect="1"/>
          </p:cNvGraphicFramePr>
          <p:nvPr/>
        </p:nvGraphicFramePr>
        <p:xfrm>
          <a:off x="381000" y="863600"/>
          <a:ext cx="1981200" cy="167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Image" r:id="rId11" imgW="4574656" imgH="4155312" progId="Photoshop.Image.5">
                  <p:embed/>
                </p:oleObj>
              </mc:Choice>
              <mc:Fallback>
                <p:oleObj name="Image" r:id="rId11" imgW="4574656" imgH="4155312" progId="Photoshop.Image.5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lum bright="-12000" contrast="36000"/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1000" y="863600"/>
                        <a:ext cx="1981200" cy="167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9447" name="Rectangle 7"/>
          <p:cNvSpPr>
            <a:spLocks noChangeArrowheads="1"/>
          </p:cNvSpPr>
          <p:nvPr/>
        </p:nvSpPr>
        <p:spPr bwMode="auto">
          <a:xfrm>
            <a:off x="7467600" y="1092200"/>
            <a:ext cx="1295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Tahoma" pitchFamily="34" charset="0"/>
              </a:rPr>
              <a:t>连续毛细血管</a:t>
            </a:r>
          </a:p>
        </p:txBody>
      </p:sp>
      <p:sp>
        <p:nvSpPr>
          <p:cNvPr id="189448" name="Rectangle 8"/>
          <p:cNvSpPr>
            <a:spLocks noChangeArrowheads="1"/>
          </p:cNvSpPr>
          <p:nvPr/>
        </p:nvSpPr>
        <p:spPr bwMode="auto">
          <a:xfrm>
            <a:off x="7391400" y="3054350"/>
            <a:ext cx="12954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Tahoma" pitchFamily="34" charset="0"/>
              </a:rPr>
              <a:t>有孔毛细血管</a:t>
            </a:r>
          </a:p>
        </p:txBody>
      </p:sp>
      <p:sp>
        <p:nvSpPr>
          <p:cNvPr id="189449" name="Rectangle 9"/>
          <p:cNvSpPr>
            <a:spLocks noChangeArrowheads="1"/>
          </p:cNvSpPr>
          <p:nvPr/>
        </p:nvSpPr>
        <p:spPr bwMode="auto">
          <a:xfrm>
            <a:off x="7620000" y="5200650"/>
            <a:ext cx="895350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2800" b="1">
                <a:latin typeface="Tahoma" pitchFamily="34" charset="0"/>
              </a:rPr>
              <a:t>血窦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894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9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9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9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89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189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7" grpId="0" autoUpdateAnimBg="0"/>
      <p:bldP spid="189448" grpId="0" autoUpdateAnimBg="0"/>
      <p:bldP spid="189449" grpId="0" autoUpdateAnimBg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ext Box 2"/>
          <p:cNvSpPr txBox="1">
            <a:spLocks noChangeArrowheads="1"/>
          </p:cNvSpPr>
          <p:nvPr/>
        </p:nvSpPr>
        <p:spPr bwMode="auto">
          <a:xfrm>
            <a:off x="658813" y="952500"/>
            <a:ext cx="78930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algn="ctr" eaLnBrk="1" hangingPunct="1"/>
            <a:r>
              <a:rPr lang="zh-CN" altLang="en-US" sz="3600" b="1">
                <a:latin typeface="华文楷体" pitchFamily="2" charset="-122"/>
              </a:rPr>
              <a:t>毛细血管与物质交换</a:t>
            </a:r>
          </a:p>
        </p:txBody>
      </p:sp>
      <p:sp>
        <p:nvSpPr>
          <p:cNvPr id="76803" name="Text Box 3"/>
          <p:cNvSpPr txBox="1">
            <a:spLocks noChangeArrowheads="1"/>
          </p:cNvSpPr>
          <p:nvPr/>
        </p:nvSpPr>
        <p:spPr bwMode="auto">
          <a:xfrm>
            <a:off x="539750" y="1562100"/>
            <a:ext cx="8424863" cy="4819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60000"/>
              </a:lnSpc>
            </a:pPr>
            <a:r>
              <a:rPr lang="en-US" altLang="zh-CN" sz="2800" b="1">
                <a:latin typeface="华文楷体" pitchFamily="2" charset="-122"/>
              </a:rPr>
              <a:t>       </a:t>
            </a:r>
            <a:r>
              <a:rPr lang="zh-CN" altLang="en-US" sz="2800" b="1">
                <a:latin typeface="华文楷体" pitchFamily="2" charset="-122"/>
              </a:rPr>
              <a:t>人体毛细血管面积巨大，体重</a:t>
            </a:r>
            <a:r>
              <a:rPr lang="en-US" altLang="zh-CN" sz="2800" b="1">
                <a:latin typeface="华文楷体" pitchFamily="2" charset="-122"/>
              </a:rPr>
              <a:t>60kg</a:t>
            </a:r>
            <a:r>
              <a:rPr lang="zh-CN" altLang="en-US" sz="2800" b="1">
                <a:latin typeface="华文楷体" pitchFamily="2" charset="-122"/>
              </a:rPr>
              <a:t>的人，毛细血管的总面积可达</a:t>
            </a:r>
            <a:r>
              <a:rPr lang="en-US" altLang="zh-CN" sz="2800" b="1">
                <a:latin typeface="华文楷体" pitchFamily="2" charset="-122"/>
              </a:rPr>
              <a:t>6000</a:t>
            </a:r>
            <a:r>
              <a:rPr lang="zh-CN" altLang="en-US" sz="2800" b="1">
                <a:latin typeface="华文楷体" pitchFamily="2" charset="-122"/>
              </a:rPr>
              <a:t>平方米。是血液与组织进行物质交换的场所。物质通过毛细血管的能力称为</a:t>
            </a:r>
            <a:r>
              <a:rPr lang="zh-CN" altLang="en-US" sz="2800" b="1">
                <a:solidFill>
                  <a:srgbClr val="FF0000"/>
                </a:solidFill>
                <a:latin typeface="华文楷体" pitchFamily="2" charset="-122"/>
              </a:rPr>
              <a:t>毛细血管通透性</a:t>
            </a:r>
            <a:r>
              <a:rPr lang="zh-CN" altLang="en-US" sz="2800" b="1">
                <a:latin typeface="华文楷体" pitchFamily="2" charset="-122"/>
              </a:rPr>
              <a:t>，通透性大小与其管壁结构密切相关。</a:t>
            </a:r>
            <a:r>
              <a:rPr lang="zh-CN" altLang="en-US" sz="2000" b="1">
                <a:latin typeface="华文楷体" pitchFamily="2" charset="-122"/>
              </a:rPr>
              <a:t>内皮细胞的孔能透过液体和大分子物质，吞饮小泡能输送液体，细胞间隙则因间隙宽度和细胞连接紧密程度的差别，其通透性有所不同。基板能透过较小的分子，但能阻挡一些大分子物质，如蛋白质。另外一些物质，如</a:t>
            </a:r>
            <a:r>
              <a:rPr lang="en-US" altLang="zh-CN" sz="2000" b="1">
                <a:latin typeface="华文楷体" pitchFamily="2" charset="-122"/>
              </a:rPr>
              <a:t>O2</a:t>
            </a:r>
            <a:r>
              <a:rPr lang="zh-CN" altLang="en-US" sz="2000" b="1">
                <a:latin typeface="华文楷体" pitchFamily="2" charset="-122"/>
              </a:rPr>
              <a:t>、</a:t>
            </a:r>
            <a:r>
              <a:rPr lang="en-US" altLang="zh-CN" sz="2000" b="1">
                <a:latin typeface="华文楷体" pitchFamily="2" charset="-122"/>
              </a:rPr>
              <a:t>CO2</a:t>
            </a:r>
            <a:r>
              <a:rPr lang="zh-CN" altLang="en-US" sz="2000" b="1">
                <a:latin typeface="华文楷体" pitchFamily="2" charset="-122"/>
              </a:rPr>
              <a:t>和脂溶性物质等，可直接透过内皮细胞的胞膜和胞质。</a:t>
            </a:r>
            <a:r>
              <a:rPr lang="en-US" altLang="zh-CN" sz="2000" b="1">
                <a:latin typeface="华文楷体" pitchFamily="2" charset="-122"/>
              </a:rPr>
              <a:t> </a:t>
            </a:r>
            <a:endParaRPr lang="zh-CN" altLang="en-US" sz="2000" b="1">
              <a:latin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180" name="a-914.mpg">
            <a:hlinkClick r:id="" action="ppaction://media"/>
          </p:cNvPr>
          <p:cNvPicPr>
            <a:picLocks noGrp="1" noChangeAspect="1" noChangeArrowheads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267744" y="1340768"/>
            <a:ext cx="6203950" cy="4652963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418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3418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4180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4180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50963" y="404813"/>
            <a:ext cx="7793037" cy="1143000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二  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血管壁的一般结构</a:t>
            </a:r>
            <a:endParaRPr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1077913" y="5661025"/>
            <a:ext cx="8066087" cy="8636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   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除毛细血管和毛细淋巴管外</a:t>
            </a: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2124075" y="3692525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华文楷体" pitchFamily="2" charset="-122"/>
              </a:rPr>
              <a:t>中膜</a:t>
            </a:r>
          </a:p>
        </p:txBody>
      </p:sp>
      <p:sp>
        <p:nvSpPr>
          <p:cNvPr id="7173" name="Rectangle 5"/>
          <p:cNvSpPr>
            <a:spLocks noChangeArrowheads="1"/>
          </p:cNvSpPr>
          <p:nvPr/>
        </p:nvSpPr>
        <p:spPr bwMode="auto">
          <a:xfrm>
            <a:off x="2195513" y="2540000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华文楷体" pitchFamily="2" charset="-122"/>
              </a:rPr>
              <a:t>内膜</a:t>
            </a:r>
          </a:p>
        </p:txBody>
      </p:sp>
      <p:sp>
        <p:nvSpPr>
          <p:cNvPr id="7174" name="Text Box 6"/>
          <p:cNvSpPr txBox="1">
            <a:spLocks noChangeArrowheads="1"/>
          </p:cNvSpPr>
          <p:nvPr/>
        </p:nvSpPr>
        <p:spPr bwMode="auto">
          <a:xfrm>
            <a:off x="2268538" y="4700588"/>
            <a:ext cx="9969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kumimoji="0" lang="zh-CN" altLang="en-US" sz="3200" b="1">
                <a:latin typeface="华文楷体" pitchFamily="2" charset="-122"/>
              </a:rPr>
              <a:t>外膜</a:t>
            </a:r>
          </a:p>
        </p:txBody>
      </p:sp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838" y="1557338"/>
            <a:ext cx="2916237" cy="424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6" name="Line 8"/>
          <p:cNvSpPr>
            <a:spLocks noChangeShapeType="1"/>
          </p:cNvSpPr>
          <p:nvPr/>
        </p:nvSpPr>
        <p:spPr bwMode="auto">
          <a:xfrm>
            <a:off x="3276600" y="2854325"/>
            <a:ext cx="2087563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7" name="Line 9"/>
          <p:cNvSpPr>
            <a:spLocks noChangeShapeType="1"/>
          </p:cNvSpPr>
          <p:nvPr/>
        </p:nvSpPr>
        <p:spPr bwMode="auto">
          <a:xfrm>
            <a:off x="3203575" y="3933825"/>
            <a:ext cx="1441450" cy="0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7178" name="Line 10"/>
          <p:cNvSpPr>
            <a:spLocks noChangeShapeType="1"/>
          </p:cNvSpPr>
          <p:nvPr/>
        </p:nvSpPr>
        <p:spPr bwMode="auto">
          <a:xfrm>
            <a:off x="3203575" y="4941888"/>
            <a:ext cx="1223963" cy="1587"/>
          </a:xfrm>
          <a:prstGeom prst="line">
            <a:avLst/>
          </a:prstGeom>
          <a:noFill/>
          <a:ln w="57150">
            <a:solidFill>
              <a:srgbClr val="FF33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7" dur="2000"/>
                                        <p:tgtEl>
                                          <p:spTgt spid="7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2" dur="500"/>
                                        <p:tgtEl>
                                          <p:spTgt spid="7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7" dur="10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10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3000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  <p:bldP spid="7172" grpId="0"/>
      <p:bldP spid="7173" grpId="0"/>
      <p:bldP spid="7174" grpId="0"/>
      <p:bldP spid="7176" grpId="0" animBg="1"/>
      <p:bldP spid="7177" grpId="0" animBg="1"/>
      <p:bldP spid="717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49275"/>
            <a:ext cx="7793038" cy="8636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sz="4800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概    述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09600" y="1628775"/>
            <a:ext cx="8534400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循环系统包括</a:t>
            </a:r>
            <a:r>
              <a:rPr lang="zh-CN" altLang="en-US" b="1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心血管系统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和</a:t>
            </a:r>
            <a:r>
              <a:rPr lang="zh-CN" altLang="en-US" b="1" smtClean="0">
                <a:solidFill>
                  <a:srgbClr val="FF0000"/>
                </a:solidFill>
                <a:latin typeface="华文楷体" pitchFamily="2" charset="-122"/>
                <a:ea typeface="华文楷体" pitchFamily="2" charset="-122"/>
              </a:rPr>
              <a:t>淋巴管系统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。</a:t>
            </a:r>
          </a:p>
          <a:p>
            <a:pPr eaLnBrk="1" hangingPunct="1">
              <a:lnSpc>
                <a:spcPct val="150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心血管系统由心脏，动脉，毛细血管，静脉组成。</a:t>
            </a:r>
          </a:p>
          <a:p>
            <a:pPr eaLnBrk="1" hangingPunct="1">
              <a:lnSpc>
                <a:spcPct val="150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功能：参与气体交换，激素运输，免疫，代 谢和温度调节。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00200" y="727075"/>
            <a:ext cx="7543800" cy="6858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1 </a:t>
            </a:r>
            <a:r>
              <a:rPr sz="40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、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内膜</a:t>
            </a: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（ </a:t>
            </a:r>
            <a:r>
              <a:rPr lang="en-US" altLang="zh-CN" sz="40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the tunica </a:t>
            </a:r>
            <a:r>
              <a:rPr lang="en-US" altLang="zh-CN" sz="4000" b="1"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intima</a:t>
            </a:r>
            <a:r>
              <a:rPr lang="en-US" altLang="zh-CN" sz="40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）</a:t>
            </a:r>
            <a:r>
              <a:rPr sz="4000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 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557338"/>
            <a:ext cx="8382000" cy="4114800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13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       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内膜是管壁的最内层，由内皮和内皮下层组成，是三层中最薄的一层。</a:t>
            </a:r>
          </a:p>
          <a:p>
            <a:pPr eaLnBrk="1" fontAlgn="auto" hangingPunct="1">
              <a:lnSpc>
                <a:spcPct val="13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1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、 内皮</a:t>
            </a:r>
            <a:r>
              <a:rPr lang="en-US" altLang="zh-CN" sz="2800" b="1" dirty="0">
                <a:latin typeface="华文楷体" pitchFamily="2" charset="-122"/>
                <a:ea typeface="华文楷体" pitchFamily="2" charset="-122"/>
              </a:rPr>
              <a:t>(endothelium)</a:t>
            </a:r>
            <a:r>
              <a:rPr lang="zh-CN" altLang="en-US" b="1">
                <a:latin typeface="华文楷体" pitchFamily="2" charset="-122"/>
                <a:ea typeface="华文楷体" pitchFamily="2" charset="-122"/>
              </a:rPr>
              <a:t>：</a:t>
            </a:r>
          </a:p>
          <a:p>
            <a:pPr eaLnBrk="1" fontAlgn="auto" hangingPunct="1">
              <a:lnSpc>
                <a:spcPct val="13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衬于血管腔面，表面光滑。</a:t>
            </a:r>
          </a:p>
          <a:p>
            <a:pPr eaLnBrk="1" fontAlgn="auto" hangingPunct="1">
              <a:lnSpc>
                <a:spcPct val="13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b="1" dirty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b="1" dirty="0">
                <a:latin typeface="华文楷体" pitchFamily="2" charset="-122"/>
                <a:ea typeface="华文楷体" pitchFamily="2" charset="-122"/>
              </a:rPr>
              <a:t>光镜：细胞大小一致，形态扁平，排列紧密。细胞长轴与血流方向一致。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98" name="Picture 4" descr="血管内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773238"/>
            <a:ext cx="6840537" cy="460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606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908050"/>
            <a:ext cx="8229600" cy="630238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4000" b="1" dirty="0" err="1">
                <a:solidFill>
                  <a:schemeClr val="accent4"/>
                </a:solidFill>
                <a:ea typeface="华文楷体" pitchFamily="2" charset="-122"/>
              </a:rPr>
              <a:t>血管内皮</a:t>
            </a:r>
            <a:endParaRPr sz="4000" b="1" dirty="0">
              <a:solidFill>
                <a:schemeClr val="accent4"/>
              </a:solidFill>
              <a:ea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692150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内皮的电镜结构</a:t>
            </a:r>
            <a:endParaRPr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8192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700213"/>
            <a:ext cx="8223250" cy="45720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sz="4000" b="1" smtClean="0">
                <a:latin typeface="华文楷体" pitchFamily="2" charset="-122"/>
                <a:ea typeface="华文楷体" pitchFamily="2" charset="-122"/>
              </a:rPr>
              <a:t>电镜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：内皮细胞间有紧密连接和缝隙连接，胞质内有发达的高尔基复合体和丰富的粗面内质网以及吞饮小泡，或称质膜小泡</a:t>
            </a:r>
            <a:r>
              <a:rPr lang="en-US" altLang="zh-CN" sz="2800" smtClean="0">
                <a:latin typeface="华文楷体" pitchFamily="2" charset="-122"/>
                <a:ea typeface="华文楷体" pitchFamily="2" charset="-122"/>
              </a:rPr>
              <a:t>(plasmalemmal  vesicle)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5" name="Text Box 3"/>
          <p:cNvSpPr txBox="1">
            <a:spLocks noChangeArrowheads="1"/>
          </p:cNvSpPr>
          <p:nvPr/>
        </p:nvSpPr>
        <p:spPr bwMode="auto">
          <a:xfrm>
            <a:off x="7380288" y="1387475"/>
            <a:ext cx="99695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ahoma" pitchFamily="34" charset="0"/>
              </a:rPr>
              <a:t>内皮</a:t>
            </a:r>
          </a:p>
        </p:txBody>
      </p:sp>
      <p:sp>
        <p:nvSpPr>
          <p:cNvPr id="151556" name="Text Box 4"/>
          <p:cNvSpPr txBox="1">
            <a:spLocks noChangeArrowheads="1"/>
          </p:cNvSpPr>
          <p:nvPr/>
        </p:nvSpPr>
        <p:spPr bwMode="auto">
          <a:xfrm>
            <a:off x="7070725" y="3573463"/>
            <a:ext cx="2073275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3200" b="1">
                <a:latin typeface="Tahoma" pitchFamily="34" charset="0"/>
              </a:rPr>
              <a:t>内弹性膜</a:t>
            </a:r>
          </a:p>
        </p:txBody>
      </p:sp>
      <p:pic>
        <p:nvPicPr>
          <p:cNvPr id="151559" name="Picture 7" descr="图片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341438"/>
            <a:ext cx="5791200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1560" name="Line 8"/>
          <p:cNvSpPr>
            <a:spLocks noChangeShapeType="1"/>
          </p:cNvSpPr>
          <p:nvPr/>
        </p:nvSpPr>
        <p:spPr bwMode="auto">
          <a:xfrm>
            <a:off x="5435600" y="1700213"/>
            <a:ext cx="1944688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51561" name="Line 9"/>
          <p:cNvSpPr>
            <a:spLocks noChangeShapeType="1"/>
          </p:cNvSpPr>
          <p:nvPr/>
        </p:nvSpPr>
        <p:spPr bwMode="auto">
          <a:xfrm>
            <a:off x="6516688" y="3933825"/>
            <a:ext cx="576262" cy="0"/>
          </a:xfrm>
          <a:prstGeom prst="line">
            <a:avLst/>
          </a:prstGeom>
          <a:noFill/>
          <a:ln w="254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1562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13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chemeClr val="accent4"/>
                </a:solidFill>
                <a:ea typeface="华文楷体" pitchFamily="2" charset="-122"/>
              </a:rPr>
              <a:t>内膜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1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15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1515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15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9" dur="1" fill="hold"/>
                                        <p:tgtEl>
                                          <p:spTgt spid="151556"/>
                                        </p:tgtEl>
                                        <p:attrNameLst>
                                          <p:attrName/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autoUpdateAnimBg="0"/>
      <p:bldP spid="151556" grpId="0" autoUpdateAnimBg="0"/>
      <p:bldP spid="151560" grpId="0" animBg="1"/>
      <p:bldP spid="15156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908050"/>
            <a:ext cx="8532812" cy="487363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2</a:t>
            </a:r>
            <a:r>
              <a:rPr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、 内皮下层</a:t>
            </a:r>
            <a:r>
              <a:rPr sz="40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（</a:t>
            </a:r>
            <a:r>
              <a:rPr lang="en-US" altLang="zh-CN" sz="40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subendothelial  layer)</a:t>
            </a:r>
          </a:p>
        </p:txBody>
      </p:sp>
      <p:sp>
        <p:nvSpPr>
          <p:cNvPr id="8397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773238"/>
            <a:ext cx="8569325" cy="1368425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由结缔组织构成，有时含有少量纵行平滑肌。</a:t>
            </a:r>
          </a:p>
        </p:txBody>
      </p:sp>
      <p:sp>
        <p:nvSpPr>
          <p:cNvPr id="11271" name="Rectangle 7"/>
          <p:cNvSpPr>
            <a:spLocks noChangeArrowheads="1"/>
          </p:cNvSpPr>
          <p:nvPr/>
        </p:nvSpPr>
        <p:spPr bwMode="auto">
          <a:xfrm>
            <a:off x="611188" y="3357563"/>
            <a:ext cx="8281987" cy="2736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663300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32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3 </a:t>
            </a:r>
            <a:r>
              <a:rPr lang="zh-CN" altLang="en-US" sz="32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、</a:t>
            </a:r>
            <a:r>
              <a:rPr lang="zh-CN" altLang="en-US" sz="32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有的动脉内皮下层深面还有一层内弹性膜</a:t>
            </a:r>
            <a:r>
              <a:rPr lang="en-US" altLang="zh-CN" sz="32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(internal  elastic  membrane)</a:t>
            </a:r>
            <a:r>
              <a:rPr lang="zh-CN" altLang="en-US" sz="32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。</a:t>
            </a:r>
          </a:p>
          <a:p>
            <a:pPr marL="342900" indent="-342900">
              <a:lnSpc>
                <a:spcPct val="150000"/>
              </a:lnSpc>
              <a:spcBef>
                <a:spcPct val="20000"/>
              </a:spcBef>
              <a:buClr>
                <a:srgbClr val="663300"/>
              </a:buClr>
              <a:buSzPct val="75000"/>
              <a:buFont typeface="Wingdings" pitchFamily="2" charset="2"/>
              <a:buChar char="l"/>
              <a:defRPr/>
            </a:pPr>
            <a:r>
              <a:rPr lang="zh-CN" altLang="en-US" sz="32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 </a:t>
            </a:r>
            <a:r>
              <a:rPr lang="zh-CN" altLang="en-US" sz="3200" b="1" u="sng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内弹性膜为内膜与中膜的分界</a:t>
            </a:r>
            <a:r>
              <a:rPr lang="zh-CN" altLang="en-US" sz="32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052513"/>
            <a:ext cx="7793038" cy="6477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（二）中膜</a:t>
            </a:r>
            <a:r>
              <a:rPr sz="40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（</a:t>
            </a:r>
            <a:r>
              <a:rPr lang="en-US" altLang="zh-CN" sz="40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tunica  media)</a:t>
            </a:r>
          </a:p>
        </p:txBody>
      </p:sp>
      <p:sp>
        <p:nvSpPr>
          <p:cNvPr id="849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773238"/>
            <a:ext cx="8435975" cy="165576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大动脉以弹性膜为主，间有少许平滑肌；中动脉主要是平滑肌。</a:t>
            </a:r>
            <a:endParaRPr lang="en-US" altLang="zh-CN" smtClean="0"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2293" name="Rectangle 5"/>
          <p:cNvSpPr>
            <a:spLocks noChangeArrowheads="1"/>
          </p:cNvSpPr>
          <p:nvPr/>
        </p:nvSpPr>
        <p:spPr bwMode="white">
          <a:xfrm>
            <a:off x="468313" y="3068638"/>
            <a:ext cx="8021637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44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（三）外膜</a:t>
            </a:r>
            <a:r>
              <a:rPr lang="en-US" altLang="zh-CN" sz="40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(tunica  adventitia)</a:t>
            </a:r>
          </a:p>
        </p:txBody>
      </p:sp>
      <p:sp>
        <p:nvSpPr>
          <p:cNvPr id="12294" name="Rectangle 6"/>
          <p:cNvSpPr>
            <a:spLocks noChangeArrowheads="1"/>
          </p:cNvSpPr>
          <p:nvPr/>
        </p:nvSpPr>
        <p:spPr bwMode="auto">
          <a:xfrm>
            <a:off x="684213" y="4221163"/>
            <a:ext cx="7869237" cy="23764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-</a:t>
            </a:r>
            <a:r>
              <a:rPr lang="zh-CN" altLang="en-US" sz="32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外膜由疏松结缔组织组成。</a:t>
            </a:r>
          </a:p>
          <a:p>
            <a:pPr marL="342900" indent="-342900">
              <a:lnSpc>
                <a:spcPct val="130000"/>
              </a:lnSpc>
              <a:spcBef>
                <a:spcPct val="20000"/>
              </a:spcBef>
              <a:buClr>
                <a:schemeClr val="hlink"/>
              </a:buClr>
              <a:buSzPct val="75000"/>
              <a:buFont typeface="Wingdings" pitchFamily="2" charset="2"/>
              <a:buNone/>
              <a:defRPr/>
            </a:pPr>
            <a:r>
              <a:rPr lang="en-US" altLang="zh-CN" sz="32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-</a:t>
            </a:r>
            <a:r>
              <a:rPr lang="zh-CN" altLang="en-US" sz="32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有的动脉中膜和外膜的交界处有外弹性膜</a:t>
            </a:r>
            <a:r>
              <a:rPr lang="zh-CN" altLang="en-US" sz="32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（</a:t>
            </a:r>
            <a:r>
              <a:rPr lang="en-US" altLang="zh-CN" sz="32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external  elastic  membrane)</a:t>
            </a:r>
            <a:r>
              <a:rPr lang="zh-CN" altLang="en-US" sz="3200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458" name="Text Box 2"/>
          <p:cNvSpPr txBox="1">
            <a:spLocks noChangeArrowheads="1"/>
          </p:cNvSpPr>
          <p:nvPr/>
        </p:nvSpPr>
        <p:spPr bwMode="auto">
          <a:xfrm>
            <a:off x="2700338" y="949325"/>
            <a:ext cx="35814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0000"/>
              </a:lnSpc>
              <a:spcBef>
                <a:spcPct val="50000"/>
              </a:spcBef>
              <a:defRPr/>
            </a:pPr>
            <a:r>
              <a:rPr lang="zh-CN" altLang="en-US" sz="4400" b="1">
                <a:latin typeface="华文楷体" pitchFamily="2" charset="-122"/>
              </a:rPr>
              <a:t>三</a:t>
            </a:r>
            <a:r>
              <a:rPr lang="zh-CN" altLang="en-US" sz="36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</a:rPr>
              <a:t>、 </a:t>
            </a:r>
            <a:r>
              <a:rPr lang="zh-CN" altLang="en-US" sz="4400" b="1">
                <a:latin typeface="华文楷体" pitchFamily="2" charset="-122"/>
              </a:rPr>
              <a:t>动  脉</a:t>
            </a:r>
          </a:p>
        </p:txBody>
      </p:sp>
      <p:sp>
        <p:nvSpPr>
          <p:cNvPr id="403459" name="Text Box 3"/>
          <p:cNvSpPr txBox="1">
            <a:spLocks noChangeArrowheads="1"/>
          </p:cNvSpPr>
          <p:nvPr/>
        </p:nvSpPr>
        <p:spPr bwMode="auto">
          <a:xfrm>
            <a:off x="304800" y="1939925"/>
            <a:ext cx="8229600" cy="344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r>
              <a:rPr lang="zh-CN" altLang="en-US" sz="3600" b="1">
                <a:latin typeface="华文楷体" pitchFamily="2" charset="-122"/>
              </a:rPr>
              <a:t>（</a:t>
            </a:r>
            <a:r>
              <a:rPr lang="en-US" altLang="zh-CN" sz="3600" b="1">
                <a:latin typeface="华文楷体" pitchFamily="2" charset="-122"/>
              </a:rPr>
              <a:t>1</a:t>
            </a:r>
            <a:r>
              <a:rPr lang="zh-CN" altLang="en-US" sz="3600" b="1">
                <a:latin typeface="华文楷体" pitchFamily="2" charset="-122"/>
              </a:rPr>
              <a:t>）定义：从心运送血液到全身各器官的血管。除肺动脉中为静脉血外，其它动脉血管中均为动脉血</a:t>
            </a:r>
          </a:p>
          <a:p>
            <a:pPr eaLnBrk="1" hangingPunct="1">
              <a:lnSpc>
                <a:spcPct val="140000"/>
              </a:lnSpc>
              <a:spcBef>
                <a:spcPct val="50000"/>
              </a:spcBef>
            </a:pPr>
            <a:endParaRPr lang="en-US" altLang="zh-CN" sz="3600" b="1">
              <a:latin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03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03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03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3458" grpId="0" autoUpdateAnimBg="0"/>
      <p:bldP spid="403459" grpId="0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084" name="a-911.mpg">
            <a:hlinkClick r:id="" action="ppaction://media"/>
          </p:cNvPr>
          <p:cNvPicPr>
            <a:picLocks noGrp="1" noChangeAspect="1" noChangeArrowheads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75656" y="980728"/>
            <a:ext cx="6396038" cy="4795837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00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300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008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0084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011" name="Text Box 3"/>
          <p:cNvSpPr txBox="1">
            <a:spLocks noChangeArrowheads="1"/>
          </p:cNvSpPr>
          <p:nvPr/>
        </p:nvSpPr>
        <p:spPr bwMode="auto">
          <a:xfrm>
            <a:off x="107950" y="898525"/>
            <a:ext cx="8856663" cy="562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</a:rPr>
              <a:t>（</a:t>
            </a:r>
            <a:r>
              <a:rPr lang="en-US" altLang="zh-CN" sz="2000" b="1" dirty="0">
                <a:solidFill>
                  <a:srgbClr val="FF0000"/>
                </a:solidFill>
                <a:latin typeface="华文楷体" pitchFamily="2" charset="-122"/>
              </a:rPr>
              <a:t>2</a:t>
            </a:r>
            <a:r>
              <a:rPr lang="zh-CN" altLang="en-US" sz="2000" b="1" dirty="0">
                <a:solidFill>
                  <a:srgbClr val="FF0000"/>
                </a:solidFill>
                <a:latin typeface="华文楷体" pitchFamily="2" charset="-122"/>
              </a:rPr>
              <a:t>）分类：器官外动脉和器官内动脉，器官外动脉分布的基本规律：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 </a:t>
            </a:r>
            <a:r>
              <a:rPr lang="en-US" altLang="zh-CN" sz="2400" b="1" dirty="0">
                <a:latin typeface="华文楷体" pitchFamily="2" charset="-122"/>
              </a:rPr>
              <a:t>1.</a:t>
            </a:r>
            <a:r>
              <a:rPr lang="zh-CN" altLang="en-US" sz="2400" b="1" dirty="0">
                <a:latin typeface="华文楷体" pitchFamily="2" charset="-122"/>
              </a:rPr>
              <a:t>动脉配布有对称性。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 </a:t>
            </a:r>
            <a:r>
              <a:rPr lang="en-US" altLang="zh-CN" sz="2400" b="1" dirty="0">
                <a:latin typeface="华文楷体" pitchFamily="2" charset="-122"/>
              </a:rPr>
              <a:t>2.</a:t>
            </a:r>
            <a:r>
              <a:rPr lang="zh-CN" altLang="en-US" sz="2400" b="1" dirty="0">
                <a:latin typeface="华文楷体" pitchFamily="2" charset="-122"/>
              </a:rPr>
              <a:t>每一大局部都有</a:t>
            </a:r>
            <a:r>
              <a:rPr lang="en-US" altLang="zh-CN" sz="2400" b="1" dirty="0">
                <a:latin typeface="华文楷体" pitchFamily="2" charset="-122"/>
              </a:rPr>
              <a:t>1</a:t>
            </a:r>
            <a:r>
              <a:rPr lang="en-US" altLang="zh-CN" sz="2400" b="1" dirty="0">
                <a:latin typeface="华文楷体" pitchFamily="2" charset="-122"/>
                <a:cs typeface="Times New Roman" pitchFamily="18" charset="0"/>
              </a:rPr>
              <a:t>~2</a:t>
            </a:r>
            <a:r>
              <a:rPr lang="zh-CN" altLang="en-US" sz="2400" b="1" dirty="0">
                <a:latin typeface="华文楷体" pitchFamily="2" charset="-122"/>
              </a:rPr>
              <a:t>条动脉干。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 </a:t>
            </a:r>
            <a:r>
              <a:rPr lang="en-US" altLang="zh-CN" sz="2400" b="1" dirty="0">
                <a:latin typeface="华文楷体" pitchFamily="2" charset="-122"/>
              </a:rPr>
              <a:t>3.</a:t>
            </a:r>
            <a:r>
              <a:rPr lang="zh-CN" altLang="en-US" sz="2400" b="1" dirty="0">
                <a:latin typeface="华文楷体" pitchFamily="2" charset="-122"/>
              </a:rPr>
              <a:t>躯干部动脉有为壁支、脏支之分，其中壁支仍保留原始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   分节状态，如肋间后动脉、腰动脉。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</a:t>
            </a:r>
            <a:r>
              <a:rPr lang="en-US" altLang="zh-CN" sz="2400" b="1" dirty="0">
                <a:latin typeface="华文楷体" pitchFamily="2" charset="-122"/>
              </a:rPr>
              <a:t>4.</a:t>
            </a:r>
            <a:r>
              <a:rPr lang="zh-CN" altLang="en-US" sz="2400" b="1" dirty="0">
                <a:latin typeface="华文楷体" pitchFamily="2" charset="-122"/>
              </a:rPr>
              <a:t>动脉常有静脉、神经伴行，构成血管神经束。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</a:t>
            </a:r>
            <a:r>
              <a:rPr lang="en-US" altLang="zh-CN" sz="2400" b="1" dirty="0">
                <a:latin typeface="华文楷体" pitchFamily="2" charset="-122"/>
              </a:rPr>
              <a:t>5.</a:t>
            </a:r>
            <a:r>
              <a:rPr lang="zh-CN" altLang="en-US" sz="2400" b="1" dirty="0">
                <a:latin typeface="华文楷体" pitchFamily="2" charset="-122"/>
              </a:rPr>
              <a:t>动脉多居于身体的屈侧、深部或安全隐蔽的部位。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</a:t>
            </a:r>
            <a:r>
              <a:rPr lang="en-US" altLang="zh-CN" sz="2400" b="1" dirty="0">
                <a:latin typeface="华文楷体" pitchFamily="2" charset="-122"/>
              </a:rPr>
              <a:t>6.</a:t>
            </a:r>
            <a:r>
              <a:rPr lang="zh-CN" altLang="en-US" sz="2400" b="1" dirty="0">
                <a:latin typeface="华文楷体" pitchFamily="2" charset="-122"/>
              </a:rPr>
              <a:t>动脉常以最短距离到达它所分布的器官，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</a:t>
            </a:r>
            <a:r>
              <a:rPr lang="en-US" altLang="zh-CN" sz="2400" b="1" dirty="0">
                <a:latin typeface="华文楷体" pitchFamily="2" charset="-122"/>
              </a:rPr>
              <a:t>7.</a:t>
            </a:r>
            <a:r>
              <a:rPr lang="zh-CN" altLang="en-US" sz="2400" b="1" dirty="0">
                <a:latin typeface="华文楷体" pitchFamily="2" charset="-122"/>
              </a:rPr>
              <a:t>动脉分布的形式与器官的形态有关，对中空性器官先在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   器官外形成弓，再 分支支配；对实质性器官则直接从其凹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   侧支配，血管出入处称为门。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</a:t>
            </a:r>
            <a:r>
              <a:rPr lang="en-US" altLang="zh-CN" sz="2400" b="1" dirty="0">
                <a:latin typeface="华文楷体" pitchFamily="2" charset="-122"/>
              </a:rPr>
              <a:t>8.</a:t>
            </a:r>
            <a:r>
              <a:rPr lang="zh-CN" altLang="en-US" sz="2400" b="1" dirty="0">
                <a:latin typeface="华文楷体" pitchFamily="2" charset="-122"/>
              </a:rPr>
              <a:t>血管的管径有时不完全决定于器官的大小，而与该器官的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 dirty="0">
                <a:latin typeface="华文楷体" pitchFamily="2" charset="-122"/>
              </a:rPr>
              <a:t>       功能有关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27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7011" grpId="0" autoUpdateAnimBg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171" name="Picture 3" descr="循环 肌性动脉"/>
          <p:cNvPicPr>
            <a:picLocks noChangeAspect="1" noChangeArrowheads="1"/>
          </p:cNvPicPr>
          <p:nvPr/>
        </p:nvPicPr>
        <p:blipFill>
          <a:blip r:embed="rId2">
            <a:lum bright="-6000" contrast="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5" y="1270000"/>
            <a:ext cx="7502525" cy="518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3172" name="Line 4"/>
          <p:cNvSpPr>
            <a:spLocks noChangeShapeType="1"/>
          </p:cNvSpPr>
          <p:nvPr/>
        </p:nvSpPr>
        <p:spPr bwMode="auto">
          <a:xfrm flipH="1">
            <a:off x="6019800" y="765175"/>
            <a:ext cx="857250" cy="903288"/>
          </a:xfrm>
          <a:prstGeom prst="line">
            <a:avLst/>
          </a:prstGeom>
          <a:noFill/>
          <a:ln w="57150">
            <a:solidFill>
              <a:srgbClr val="FF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3173" name="Text Box 5"/>
          <p:cNvSpPr txBox="1">
            <a:spLocks noChangeArrowheads="1"/>
          </p:cNvSpPr>
          <p:nvPr/>
        </p:nvSpPr>
        <p:spPr bwMode="auto">
          <a:xfrm>
            <a:off x="7451725" y="454025"/>
            <a:ext cx="1098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kumimoji="0" lang="zh-CN" altLang="en-US" sz="3600" b="1">
                <a:solidFill>
                  <a:srgbClr val="FF3399"/>
                </a:solidFill>
                <a:latin typeface="Comic Sans MS" pitchFamily="66" charset="0"/>
              </a:rPr>
              <a:t>内膜</a:t>
            </a:r>
          </a:p>
        </p:txBody>
      </p:sp>
      <p:sp>
        <p:nvSpPr>
          <p:cNvPr id="263174" name="Line 6"/>
          <p:cNvSpPr>
            <a:spLocks noChangeShapeType="1"/>
          </p:cNvSpPr>
          <p:nvPr/>
        </p:nvSpPr>
        <p:spPr bwMode="auto">
          <a:xfrm>
            <a:off x="6877050" y="765175"/>
            <a:ext cx="574675" cy="0"/>
          </a:xfrm>
          <a:prstGeom prst="line">
            <a:avLst/>
          </a:prstGeom>
          <a:noFill/>
          <a:ln w="57150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63175" name="Text Box 7"/>
          <p:cNvSpPr txBox="1">
            <a:spLocks noChangeArrowheads="1"/>
          </p:cNvSpPr>
          <p:nvPr/>
        </p:nvSpPr>
        <p:spPr bwMode="auto">
          <a:xfrm>
            <a:off x="3851275" y="4918075"/>
            <a:ext cx="1098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kumimoji="0" lang="zh-CN" altLang="en-US" sz="3600" b="1">
                <a:solidFill>
                  <a:schemeClr val="bg1"/>
                </a:solidFill>
                <a:latin typeface="Comic Sans MS" pitchFamily="66" charset="0"/>
              </a:rPr>
              <a:t>中膜</a:t>
            </a:r>
          </a:p>
        </p:txBody>
      </p:sp>
      <p:sp>
        <p:nvSpPr>
          <p:cNvPr id="263176" name="Text Box 8"/>
          <p:cNvSpPr txBox="1">
            <a:spLocks noChangeArrowheads="1"/>
          </p:cNvSpPr>
          <p:nvPr/>
        </p:nvSpPr>
        <p:spPr bwMode="auto">
          <a:xfrm>
            <a:off x="6588125" y="5135563"/>
            <a:ext cx="109855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kumimoji="0" lang="zh-CN" altLang="en-US" sz="3600" b="1">
                <a:solidFill>
                  <a:schemeClr val="bg1"/>
                </a:solidFill>
                <a:latin typeface="Comic Sans MS" pitchFamily="66" charset="0"/>
              </a:rPr>
              <a:t>外膜</a:t>
            </a:r>
          </a:p>
        </p:txBody>
      </p:sp>
      <p:sp>
        <p:nvSpPr>
          <p:cNvPr id="263177" name="Freeform 9"/>
          <p:cNvSpPr>
            <a:spLocks/>
          </p:cNvSpPr>
          <p:nvPr/>
        </p:nvSpPr>
        <p:spPr bwMode="auto">
          <a:xfrm>
            <a:off x="1143000" y="1257300"/>
            <a:ext cx="6524625" cy="4754563"/>
          </a:xfrm>
          <a:custGeom>
            <a:avLst/>
            <a:gdLst>
              <a:gd name="T0" fmla="*/ 2147483647 w 3350"/>
              <a:gd name="T1" fmla="*/ 0 h 2995"/>
              <a:gd name="T2" fmla="*/ 2147483647 w 3350"/>
              <a:gd name="T3" fmla="*/ 2147483647 h 2995"/>
              <a:gd name="T4" fmla="*/ 2147483647 w 3350"/>
              <a:gd name="T5" fmla="*/ 2147483647 h 2995"/>
              <a:gd name="T6" fmla="*/ 2147483647 w 3350"/>
              <a:gd name="T7" fmla="*/ 2147483647 h 2995"/>
              <a:gd name="T8" fmla="*/ 2147483647 w 3350"/>
              <a:gd name="T9" fmla="*/ 2147483647 h 2995"/>
              <a:gd name="T10" fmla="*/ 2147483647 w 3350"/>
              <a:gd name="T11" fmla="*/ 2147483647 h 2995"/>
              <a:gd name="T12" fmla="*/ 2147483647 w 3350"/>
              <a:gd name="T13" fmla="*/ 2147483647 h 2995"/>
              <a:gd name="T14" fmla="*/ 0 w 3350"/>
              <a:gd name="T15" fmla="*/ 2147483647 h 2995"/>
              <a:gd name="T16" fmla="*/ 2147483647 w 3350"/>
              <a:gd name="T17" fmla="*/ 2147483647 h 2995"/>
              <a:gd name="T18" fmla="*/ 2147483647 w 3350"/>
              <a:gd name="T19" fmla="*/ 2147483647 h 2995"/>
              <a:gd name="T20" fmla="*/ 2147483647 w 3350"/>
              <a:gd name="T21" fmla="*/ 2147483647 h 2995"/>
              <a:gd name="T22" fmla="*/ 2147483647 w 3350"/>
              <a:gd name="T23" fmla="*/ 2147483647 h 2995"/>
              <a:gd name="T24" fmla="*/ 2147483647 w 3350"/>
              <a:gd name="T25" fmla="*/ 2147483647 h 2995"/>
              <a:gd name="T26" fmla="*/ 2147483647 w 3350"/>
              <a:gd name="T27" fmla="*/ 2147483647 h 2995"/>
              <a:gd name="T28" fmla="*/ 2147483647 w 3350"/>
              <a:gd name="T29" fmla="*/ 2147483647 h 2995"/>
              <a:gd name="T30" fmla="*/ 2147483647 w 3350"/>
              <a:gd name="T31" fmla="*/ 2147483647 h 2995"/>
              <a:gd name="T32" fmla="*/ 2147483647 w 3350"/>
              <a:gd name="T33" fmla="*/ 2147483647 h 2995"/>
              <a:gd name="T34" fmla="*/ 2147483647 w 3350"/>
              <a:gd name="T35" fmla="*/ 2147483647 h 2995"/>
              <a:gd name="T36" fmla="*/ 2147483647 w 3350"/>
              <a:gd name="T37" fmla="*/ 2147483647 h 2995"/>
              <a:gd name="T38" fmla="*/ 2147483647 w 3350"/>
              <a:gd name="T39" fmla="*/ 2147483647 h 2995"/>
              <a:gd name="T40" fmla="*/ 2147483647 w 3350"/>
              <a:gd name="T41" fmla="*/ 2147483647 h 2995"/>
              <a:gd name="T42" fmla="*/ 2147483647 w 3350"/>
              <a:gd name="T43" fmla="*/ 2147483647 h 2995"/>
              <a:gd name="T44" fmla="*/ 2147483647 w 3350"/>
              <a:gd name="T45" fmla="*/ 2147483647 h 2995"/>
              <a:gd name="T46" fmla="*/ 2147483647 w 3350"/>
              <a:gd name="T47" fmla="*/ 2147483647 h 2995"/>
              <a:gd name="T48" fmla="*/ 2147483647 w 3350"/>
              <a:gd name="T49" fmla="*/ 2147483647 h 2995"/>
              <a:gd name="T50" fmla="*/ 2147483647 w 3350"/>
              <a:gd name="T51" fmla="*/ 2147483647 h 2995"/>
              <a:gd name="T52" fmla="*/ 2147483647 w 3350"/>
              <a:gd name="T53" fmla="*/ 2147483647 h 2995"/>
              <a:gd name="T54" fmla="*/ 2147483647 w 3350"/>
              <a:gd name="T55" fmla="*/ 2147483647 h 2995"/>
              <a:gd name="T56" fmla="*/ 2147483647 w 3350"/>
              <a:gd name="T57" fmla="*/ 2147483647 h 2995"/>
              <a:gd name="T58" fmla="*/ 2147483647 w 3350"/>
              <a:gd name="T59" fmla="*/ 2147483647 h 2995"/>
              <a:gd name="T60" fmla="*/ 2147483647 w 3350"/>
              <a:gd name="T61" fmla="*/ 2147483647 h 2995"/>
              <a:gd name="T62" fmla="*/ 2147483647 w 3350"/>
              <a:gd name="T63" fmla="*/ 2147483647 h 2995"/>
              <a:gd name="T64" fmla="*/ 2147483647 w 3350"/>
              <a:gd name="T65" fmla="*/ 2147483647 h 2995"/>
              <a:gd name="T66" fmla="*/ 2147483647 w 3350"/>
              <a:gd name="T67" fmla="*/ 2147483647 h 2995"/>
              <a:gd name="T68" fmla="*/ 2147483647 w 3350"/>
              <a:gd name="T69" fmla="*/ 2147483647 h 2995"/>
              <a:gd name="T70" fmla="*/ 2147483647 w 3350"/>
              <a:gd name="T71" fmla="*/ 2147483647 h 2995"/>
              <a:gd name="T72" fmla="*/ 2147483647 w 3350"/>
              <a:gd name="T73" fmla="*/ 2147483647 h 2995"/>
              <a:gd name="T74" fmla="*/ 2147483647 w 3350"/>
              <a:gd name="T75" fmla="*/ 2147483647 h 2995"/>
              <a:gd name="T76" fmla="*/ 2147483647 w 3350"/>
              <a:gd name="T77" fmla="*/ 2147483647 h 2995"/>
              <a:gd name="T78" fmla="*/ 2147483647 w 3350"/>
              <a:gd name="T79" fmla="*/ 2147483647 h 2995"/>
              <a:gd name="T80" fmla="*/ 2147483647 w 3350"/>
              <a:gd name="T81" fmla="*/ 2147483647 h 2995"/>
              <a:gd name="T82" fmla="*/ 2147483647 w 3350"/>
              <a:gd name="T83" fmla="*/ 2147483647 h 2995"/>
              <a:gd name="T84" fmla="*/ 2147483647 w 3350"/>
              <a:gd name="T85" fmla="*/ 2147483647 h 2995"/>
              <a:gd name="T86" fmla="*/ 2147483647 w 3350"/>
              <a:gd name="T87" fmla="*/ 2147483647 h 2995"/>
              <a:gd name="T88" fmla="*/ 2147483647 w 3350"/>
              <a:gd name="T89" fmla="*/ 2147483647 h 2995"/>
              <a:gd name="T90" fmla="*/ 2147483647 w 3350"/>
              <a:gd name="T91" fmla="*/ 2147483647 h 2995"/>
              <a:gd name="T92" fmla="*/ 2147483647 w 3350"/>
              <a:gd name="T93" fmla="*/ 2147483647 h 2995"/>
              <a:gd name="T94" fmla="*/ 2147483647 w 3350"/>
              <a:gd name="T95" fmla="*/ 2147483647 h 2995"/>
              <a:gd name="T96" fmla="*/ 2147483647 w 3350"/>
              <a:gd name="T97" fmla="*/ 2147483647 h 2995"/>
              <a:gd name="T98" fmla="*/ 2147483647 w 3350"/>
              <a:gd name="T99" fmla="*/ 2147483647 h 2995"/>
              <a:gd name="T100" fmla="*/ 2147483647 w 3350"/>
              <a:gd name="T101" fmla="*/ 2147483647 h 2995"/>
              <a:gd name="T102" fmla="*/ 2147483647 w 3350"/>
              <a:gd name="T103" fmla="*/ 2147483647 h 2995"/>
              <a:gd name="T104" fmla="*/ 2147483647 w 3350"/>
              <a:gd name="T105" fmla="*/ 2147483647 h 2995"/>
              <a:gd name="T106" fmla="*/ 2147483647 w 3350"/>
              <a:gd name="T107" fmla="*/ 2147483647 h 2995"/>
              <a:gd name="T108" fmla="*/ 2147483647 w 3350"/>
              <a:gd name="T109" fmla="*/ 2147483647 h 2995"/>
              <a:gd name="T110" fmla="*/ 2147483647 w 3350"/>
              <a:gd name="T111" fmla="*/ 2147483647 h 2995"/>
              <a:gd name="T112" fmla="*/ 2147483647 w 3350"/>
              <a:gd name="T113" fmla="*/ 2147483647 h 2995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w 3350"/>
              <a:gd name="T172" fmla="*/ 0 h 2995"/>
              <a:gd name="T173" fmla="*/ 3350 w 3350"/>
              <a:gd name="T174" fmla="*/ 2995 h 2995"/>
            </a:gdLst>
            <a:ahLst/>
            <a:cxnLst>
              <a:cxn ang="T114">
                <a:pos x="T0" y="T1"/>
              </a:cxn>
              <a:cxn ang="T115">
                <a:pos x="T2" y="T3"/>
              </a:cxn>
              <a:cxn ang="T116">
                <a:pos x="T4" y="T5"/>
              </a:cxn>
              <a:cxn ang="T117">
                <a:pos x="T6" y="T7"/>
              </a:cxn>
              <a:cxn ang="T118">
                <a:pos x="T8" y="T9"/>
              </a:cxn>
              <a:cxn ang="T119">
                <a:pos x="T10" y="T11"/>
              </a:cxn>
              <a:cxn ang="T120">
                <a:pos x="T12" y="T13"/>
              </a:cxn>
              <a:cxn ang="T121">
                <a:pos x="T14" y="T15"/>
              </a:cxn>
              <a:cxn ang="T122">
                <a:pos x="T16" y="T17"/>
              </a:cxn>
              <a:cxn ang="T123">
                <a:pos x="T18" y="T19"/>
              </a:cxn>
              <a:cxn ang="T124">
                <a:pos x="T20" y="T21"/>
              </a:cxn>
              <a:cxn ang="T125">
                <a:pos x="T22" y="T23"/>
              </a:cxn>
              <a:cxn ang="T126">
                <a:pos x="T24" y="T25"/>
              </a:cxn>
              <a:cxn ang="T127">
                <a:pos x="T26" y="T27"/>
              </a:cxn>
              <a:cxn ang="T128">
                <a:pos x="T28" y="T29"/>
              </a:cxn>
              <a:cxn ang="T129">
                <a:pos x="T30" y="T31"/>
              </a:cxn>
              <a:cxn ang="T130">
                <a:pos x="T32" y="T33"/>
              </a:cxn>
              <a:cxn ang="T131">
                <a:pos x="T34" y="T35"/>
              </a:cxn>
              <a:cxn ang="T132">
                <a:pos x="T36" y="T37"/>
              </a:cxn>
              <a:cxn ang="T133">
                <a:pos x="T38" y="T39"/>
              </a:cxn>
              <a:cxn ang="T134">
                <a:pos x="T40" y="T41"/>
              </a:cxn>
              <a:cxn ang="T135">
                <a:pos x="T42" y="T43"/>
              </a:cxn>
              <a:cxn ang="T136">
                <a:pos x="T44" y="T45"/>
              </a:cxn>
              <a:cxn ang="T137">
                <a:pos x="T46" y="T47"/>
              </a:cxn>
              <a:cxn ang="T138">
                <a:pos x="T48" y="T49"/>
              </a:cxn>
              <a:cxn ang="T139">
                <a:pos x="T50" y="T51"/>
              </a:cxn>
              <a:cxn ang="T140">
                <a:pos x="T52" y="T53"/>
              </a:cxn>
              <a:cxn ang="T141">
                <a:pos x="T54" y="T55"/>
              </a:cxn>
              <a:cxn ang="T142">
                <a:pos x="T56" y="T57"/>
              </a:cxn>
              <a:cxn ang="T143">
                <a:pos x="T58" y="T59"/>
              </a:cxn>
              <a:cxn ang="T144">
                <a:pos x="T60" y="T61"/>
              </a:cxn>
              <a:cxn ang="T145">
                <a:pos x="T62" y="T63"/>
              </a:cxn>
              <a:cxn ang="T146">
                <a:pos x="T64" y="T65"/>
              </a:cxn>
              <a:cxn ang="T147">
                <a:pos x="T66" y="T67"/>
              </a:cxn>
              <a:cxn ang="T148">
                <a:pos x="T68" y="T69"/>
              </a:cxn>
              <a:cxn ang="T149">
                <a:pos x="T70" y="T71"/>
              </a:cxn>
              <a:cxn ang="T150">
                <a:pos x="T72" y="T73"/>
              </a:cxn>
              <a:cxn ang="T151">
                <a:pos x="T74" y="T75"/>
              </a:cxn>
              <a:cxn ang="T152">
                <a:pos x="T76" y="T77"/>
              </a:cxn>
              <a:cxn ang="T153">
                <a:pos x="T78" y="T79"/>
              </a:cxn>
              <a:cxn ang="T154">
                <a:pos x="T80" y="T81"/>
              </a:cxn>
              <a:cxn ang="T155">
                <a:pos x="T82" y="T83"/>
              </a:cxn>
              <a:cxn ang="T156">
                <a:pos x="T84" y="T85"/>
              </a:cxn>
              <a:cxn ang="T157">
                <a:pos x="T86" y="T87"/>
              </a:cxn>
              <a:cxn ang="T158">
                <a:pos x="T88" y="T89"/>
              </a:cxn>
              <a:cxn ang="T159">
                <a:pos x="T90" y="T91"/>
              </a:cxn>
              <a:cxn ang="T160">
                <a:pos x="T92" y="T93"/>
              </a:cxn>
              <a:cxn ang="T161">
                <a:pos x="T94" y="T95"/>
              </a:cxn>
              <a:cxn ang="T162">
                <a:pos x="T96" y="T97"/>
              </a:cxn>
              <a:cxn ang="T163">
                <a:pos x="T98" y="T99"/>
              </a:cxn>
              <a:cxn ang="T164">
                <a:pos x="T100" y="T101"/>
              </a:cxn>
              <a:cxn ang="T165">
                <a:pos x="T102" y="T103"/>
              </a:cxn>
              <a:cxn ang="T166">
                <a:pos x="T104" y="T105"/>
              </a:cxn>
              <a:cxn ang="T167">
                <a:pos x="T106" y="T107"/>
              </a:cxn>
              <a:cxn ang="T168">
                <a:pos x="T108" y="T109"/>
              </a:cxn>
              <a:cxn ang="T169">
                <a:pos x="T110" y="T111"/>
              </a:cxn>
              <a:cxn ang="T170">
                <a:pos x="T112" y="T113"/>
              </a:cxn>
            </a:cxnLst>
            <a:rect l="T171" t="T172" r="T173" b="T174"/>
            <a:pathLst>
              <a:path w="3350" h="2995">
                <a:moveTo>
                  <a:pt x="173" y="0"/>
                </a:moveTo>
                <a:cubicBezTo>
                  <a:pt x="157" y="32"/>
                  <a:pt x="131" y="61"/>
                  <a:pt x="125" y="96"/>
                </a:cubicBezTo>
                <a:cubicBezTo>
                  <a:pt x="100" y="251"/>
                  <a:pt x="156" y="312"/>
                  <a:pt x="86" y="413"/>
                </a:cubicBezTo>
                <a:cubicBezTo>
                  <a:pt x="83" y="422"/>
                  <a:pt x="82" y="433"/>
                  <a:pt x="77" y="441"/>
                </a:cubicBezTo>
                <a:cubicBezTo>
                  <a:pt x="72" y="449"/>
                  <a:pt x="62" y="453"/>
                  <a:pt x="58" y="461"/>
                </a:cubicBezTo>
                <a:cubicBezTo>
                  <a:pt x="49" y="479"/>
                  <a:pt x="38" y="518"/>
                  <a:pt x="38" y="518"/>
                </a:cubicBezTo>
                <a:cubicBezTo>
                  <a:pt x="35" y="662"/>
                  <a:pt x="35" y="806"/>
                  <a:pt x="29" y="950"/>
                </a:cubicBezTo>
                <a:cubicBezTo>
                  <a:pt x="28" y="981"/>
                  <a:pt x="0" y="1037"/>
                  <a:pt x="0" y="1037"/>
                </a:cubicBezTo>
                <a:cubicBezTo>
                  <a:pt x="3" y="1226"/>
                  <a:pt x="5" y="1414"/>
                  <a:pt x="10" y="1603"/>
                </a:cubicBezTo>
                <a:cubicBezTo>
                  <a:pt x="13" y="1713"/>
                  <a:pt x="14" y="1926"/>
                  <a:pt x="154" y="1958"/>
                </a:cubicBezTo>
                <a:cubicBezTo>
                  <a:pt x="182" y="1977"/>
                  <a:pt x="198" y="1996"/>
                  <a:pt x="230" y="2006"/>
                </a:cubicBezTo>
                <a:cubicBezTo>
                  <a:pt x="237" y="2012"/>
                  <a:pt x="242" y="2020"/>
                  <a:pt x="250" y="2025"/>
                </a:cubicBezTo>
                <a:cubicBezTo>
                  <a:pt x="258" y="2030"/>
                  <a:pt x="270" y="2029"/>
                  <a:pt x="278" y="2035"/>
                </a:cubicBezTo>
                <a:cubicBezTo>
                  <a:pt x="296" y="2049"/>
                  <a:pt x="326" y="2083"/>
                  <a:pt x="326" y="2083"/>
                </a:cubicBezTo>
                <a:cubicBezTo>
                  <a:pt x="351" y="2156"/>
                  <a:pt x="360" y="2230"/>
                  <a:pt x="384" y="2304"/>
                </a:cubicBezTo>
                <a:cubicBezTo>
                  <a:pt x="391" y="2326"/>
                  <a:pt x="409" y="2342"/>
                  <a:pt x="422" y="2361"/>
                </a:cubicBezTo>
                <a:cubicBezTo>
                  <a:pt x="450" y="2403"/>
                  <a:pt x="444" y="2437"/>
                  <a:pt x="490" y="2467"/>
                </a:cubicBezTo>
                <a:cubicBezTo>
                  <a:pt x="496" y="2477"/>
                  <a:pt x="502" y="2487"/>
                  <a:pt x="509" y="2496"/>
                </a:cubicBezTo>
                <a:cubicBezTo>
                  <a:pt x="518" y="2507"/>
                  <a:pt x="530" y="2514"/>
                  <a:pt x="538" y="2525"/>
                </a:cubicBezTo>
                <a:cubicBezTo>
                  <a:pt x="543" y="2533"/>
                  <a:pt x="539" y="2547"/>
                  <a:pt x="547" y="2553"/>
                </a:cubicBezTo>
                <a:cubicBezTo>
                  <a:pt x="564" y="2565"/>
                  <a:pt x="586" y="2567"/>
                  <a:pt x="605" y="2573"/>
                </a:cubicBezTo>
                <a:cubicBezTo>
                  <a:pt x="615" y="2576"/>
                  <a:pt x="634" y="2582"/>
                  <a:pt x="634" y="2582"/>
                </a:cubicBezTo>
                <a:cubicBezTo>
                  <a:pt x="674" y="2610"/>
                  <a:pt x="715" y="2634"/>
                  <a:pt x="749" y="2669"/>
                </a:cubicBezTo>
                <a:cubicBezTo>
                  <a:pt x="762" y="2708"/>
                  <a:pt x="787" y="2742"/>
                  <a:pt x="826" y="2755"/>
                </a:cubicBezTo>
                <a:cubicBezTo>
                  <a:pt x="880" y="2837"/>
                  <a:pt x="1014" y="2841"/>
                  <a:pt x="1104" y="2851"/>
                </a:cubicBezTo>
                <a:cubicBezTo>
                  <a:pt x="1174" y="2874"/>
                  <a:pt x="1244" y="2896"/>
                  <a:pt x="1315" y="2918"/>
                </a:cubicBezTo>
                <a:cubicBezTo>
                  <a:pt x="1387" y="2990"/>
                  <a:pt x="1463" y="2987"/>
                  <a:pt x="1565" y="2995"/>
                </a:cubicBezTo>
                <a:cubicBezTo>
                  <a:pt x="1569" y="2995"/>
                  <a:pt x="1823" y="2978"/>
                  <a:pt x="1843" y="2976"/>
                </a:cubicBezTo>
                <a:cubicBezTo>
                  <a:pt x="1905" y="2968"/>
                  <a:pt x="1976" y="2938"/>
                  <a:pt x="2035" y="2918"/>
                </a:cubicBezTo>
                <a:cubicBezTo>
                  <a:pt x="2086" y="2901"/>
                  <a:pt x="2127" y="2859"/>
                  <a:pt x="2179" y="2841"/>
                </a:cubicBezTo>
                <a:cubicBezTo>
                  <a:pt x="2222" y="2799"/>
                  <a:pt x="2196" y="2817"/>
                  <a:pt x="2266" y="2793"/>
                </a:cubicBezTo>
                <a:cubicBezTo>
                  <a:pt x="2275" y="2790"/>
                  <a:pt x="2294" y="2784"/>
                  <a:pt x="2294" y="2784"/>
                </a:cubicBezTo>
                <a:cubicBezTo>
                  <a:pt x="2321" y="2707"/>
                  <a:pt x="2281" y="2797"/>
                  <a:pt x="2333" y="2745"/>
                </a:cubicBezTo>
                <a:cubicBezTo>
                  <a:pt x="2340" y="2738"/>
                  <a:pt x="2336" y="2725"/>
                  <a:pt x="2342" y="2717"/>
                </a:cubicBezTo>
                <a:cubicBezTo>
                  <a:pt x="2369" y="2681"/>
                  <a:pt x="2397" y="2653"/>
                  <a:pt x="2438" y="2640"/>
                </a:cubicBezTo>
                <a:cubicBezTo>
                  <a:pt x="2447" y="2613"/>
                  <a:pt x="2475" y="2571"/>
                  <a:pt x="2496" y="2553"/>
                </a:cubicBezTo>
                <a:cubicBezTo>
                  <a:pt x="2513" y="2538"/>
                  <a:pt x="2554" y="2515"/>
                  <a:pt x="2554" y="2515"/>
                </a:cubicBezTo>
                <a:cubicBezTo>
                  <a:pt x="2557" y="2493"/>
                  <a:pt x="2554" y="2469"/>
                  <a:pt x="2563" y="2448"/>
                </a:cubicBezTo>
                <a:cubicBezTo>
                  <a:pt x="2568" y="2437"/>
                  <a:pt x="2585" y="2438"/>
                  <a:pt x="2592" y="2429"/>
                </a:cubicBezTo>
                <a:cubicBezTo>
                  <a:pt x="2598" y="2421"/>
                  <a:pt x="2596" y="2408"/>
                  <a:pt x="2602" y="2400"/>
                </a:cubicBezTo>
                <a:cubicBezTo>
                  <a:pt x="2616" y="2382"/>
                  <a:pt x="2638" y="2371"/>
                  <a:pt x="2650" y="2352"/>
                </a:cubicBezTo>
                <a:cubicBezTo>
                  <a:pt x="2656" y="2342"/>
                  <a:pt x="2660" y="2330"/>
                  <a:pt x="2669" y="2323"/>
                </a:cubicBezTo>
                <a:cubicBezTo>
                  <a:pt x="2677" y="2317"/>
                  <a:pt x="2688" y="2316"/>
                  <a:pt x="2698" y="2313"/>
                </a:cubicBezTo>
                <a:cubicBezTo>
                  <a:pt x="2710" y="2250"/>
                  <a:pt x="2725" y="2226"/>
                  <a:pt x="2784" y="2208"/>
                </a:cubicBezTo>
                <a:cubicBezTo>
                  <a:pt x="2823" y="2169"/>
                  <a:pt x="2872" y="2133"/>
                  <a:pt x="2918" y="2102"/>
                </a:cubicBezTo>
                <a:cubicBezTo>
                  <a:pt x="2946" y="2022"/>
                  <a:pt x="2986" y="1990"/>
                  <a:pt x="3034" y="1920"/>
                </a:cubicBezTo>
                <a:cubicBezTo>
                  <a:pt x="3040" y="1911"/>
                  <a:pt x="3053" y="1908"/>
                  <a:pt x="3062" y="1901"/>
                </a:cubicBezTo>
                <a:cubicBezTo>
                  <a:pt x="3082" y="1885"/>
                  <a:pt x="3086" y="1875"/>
                  <a:pt x="3101" y="1853"/>
                </a:cubicBezTo>
                <a:cubicBezTo>
                  <a:pt x="3115" y="1811"/>
                  <a:pt x="3127" y="1770"/>
                  <a:pt x="3139" y="1728"/>
                </a:cubicBezTo>
                <a:cubicBezTo>
                  <a:pt x="3145" y="1706"/>
                  <a:pt x="3144" y="1679"/>
                  <a:pt x="3158" y="1661"/>
                </a:cubicBezTo>
                <a:cubicBezTo>
                  <a:pt x="3165" y="1652"/>
                  <a:pt x="3177" y="1648"/>
                  <a:pt x="3187" y="1641"/>
                </a:cubicBezTo>
                <a:cubicBezTo>
                  <a:pt x="3234" y="1573"/>
                  <a:pt x="3210" y="1601"/>
                  <a:pt x="3254" y="1555"/>
                </a:cubicBezTo>
                <a:cubicBezTo>
                  <a:pt x="3268" y="1514"/>
                  <a:pt x="3275" y="1472"/>
                  <a:pt x="3283" y="1430"/>
                </a:cubicBezTo>
                <a:cubicBezTo>
                  <a:pt x="3277" y="1332"/>
                  <a:pt x="3255" y="1243"/>
                  <a:pt x="3283" y="1152"/>
                </a:cubicBezTo>
                <a:cubicBezTo>
                  <a:pt x="3271" y="1112"/>
                  <a:pt x="3279" y="1099"/>
                  <a:pt x="3302" y="1065"/>
                </a:cubicBezTo>
                <a:cubicBezTo>
                  <a:pt x="3323" y="986"/>
                  <a:pt x="3337" y="906"/>
                  <a:pt x="3350" y="825"/>
                </a:cubicBezTo>
                <a:cubicBezTo>
                  <a:pt x="3340" y="243"/>
                  <a:pt x="3341" y="486"/>
                  <a:pt x="3341" y="96"/>
                </a:cubicBezTo>
              </a:path>
            </a:pathLst>
          </a:custGeom>
          <a:noFill/>
          <a:ln w="57150" cap="flat" cmpd="sng">
            <a:solidFill>
              <a:srgbClr val="FF6600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63178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1662113" y="422275"/>
            <a:ext cx="7481887" cy="86995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ea typeface="华文楷体" pitchFamily="2" charset="-122"/>
              </a:rPr>
              <a:t>中动脉</a:t>
            </a:r>
            <a:endParaRPr dirty="0">
              <a:solidFill>
                <a:schemeClr val="accent4"/>
              </a:solidFill>
              <a:ea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63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2" dur="500"/>
                                        <p:tgtEl>
                                          <p:spTgt spid="263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5" dur="500"/>
                                        <p:tgtEl>
                                          <p:spTgt spid="263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500"/>
                                        <p:tgtEl>
                                          <p:spTgt spid="263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63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63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5" dur="500"/>
                                        <p:tgtEl>
                                          <p:spTgt spid="263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172" grpId="0" animBg="1"/>
      <p:bldP spid="263173" grpId="0"/>
      <p:bldP spid="263174" grpId="0" animBg="1"/>
      <p:bldP spid="263175" grpId="0"/>
      <p:bldP spid="263176" grpId="0"/>
      <p:bldP spid="26317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98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淋巴系统</a:t>
            </a:r>
            <a:endParaRPr lang="en-US"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4259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196975"/>
            <a:ext cx="8497888" cy="5400675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b="1" u="sng">
                <a:solidFill>
                  <a:srgbClr val="E72619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华文楷体" pitchFamily="2" charset="-122"/>
                <a:ea typeface="华文楷体" pitchFamily="2" charset="-122"/>
                <a:hlinkClick r:id=""/>
              </a:rPr>
              <a:t>淋巴管系统：</a:t>
            </a:r>
            <a:r>
              <a:rPr lang="zh-CN" altLang="en-US" b="1">
                <a:solidFill>
                  <a:srgbClr val="926738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华文楷体" pitchFamily="2" charset="-122"/>
                <a:ea typeface="华文楷体" pitchFamily="2" charset="-122"/>
              </a:rPr>
              <a:t>是一个单向的回流管道，是循环系统的一个支流，协助静脉运回体液入循环系</a:t>
            </a:r>
            <a:r>
              <a:rPr lang="zh-CN" altLang="en-US" b="1">
                <a:latin typeface="华文楷体" pitchFamily="2" charset="-122"/>
                <a:ea typeface="华文楷体" pitchFamily="2" charset="-122"/>
              </a:rPr>
              <a:t>，由各级淋巴管道、淋巴器官和散在的淋巴组织构成。淋巴系统内流动着无色透明的淋巴（液）。</a:t>
            </a:r>
          </a:p>
          <a:p>
            <a:pPr eaLnBrk="1" fontAlgn="auto" hangingPunct="1">
              <a:lnSpc>
                <a:spcPct val="12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b="1">
                <a:latin typeface="华文楷体" pitchFamily="2" charset="-122"/>
                <a:ea typeface="华文楷体" pitchFamily="2" charset="-122"/>
              </a:rPr>
              <a:t>功能：</a:t>
            </a:r>
            <a:r>
              <a:rPr lang="en-US" b="1">
                <a:latin typeface="华文楷体" pitchFamily="2" charset="-122"/>
                <a:ea typeface="华文楷体" pitchFamily="2" charset="-122"/>
              </a:rPr>
              <a:t>协助静脉运送体液回归血循环，且能转运脂肪和其他大分子物质。淋巴器官和淋巴组织还可繁殖增生淋巴细胞、过滤淋巴液、参与免疫过程，是人体的重要防护屏障。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690" name="Picture 6" descr="图片2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773238"/>
            <a:ext cx="4278313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7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93713"/>
            <a:ext cx="8229600" cy="847725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ea typeface="华文楷体" pitchFamily="2" charset="-122"/>
              </a:rPr>
              <a:t>中动脉内膜</a:t>
            </a:r>
            <a:endParaRPr dirty="0">
              <a:solidFill>
                <a:schemeClr val="accent4"/>
              </a:solidFill>
              <a:ea typeface="华文楷体" pitchFamily="2" charset="-122"/>
            </a:endParaRPr>
          </a:p>
        </p:txBody>
      </p:sp>
      <p:pic>
        <p:nvPicPr>
          <p:cNvPr id="114692" name="Picture 8" descr="s25100x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1125538"/>
            <a:ext cx="41148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344488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2 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中膜</a:t>
            </a: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 ：</a:t>
            </a:r>
          </a:p>
        </p:txBody>
      </p:sp>
      <p:sp>
        <p:nvSpPr>
          <p:cNvPr id="11571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4249738" cy="482441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由</a:t>
            </a:r>
            <a:r>
              <a:rPr lang="en-US" altLang="zh-CN" b="1" u="sng" smtClean="0">
                <a:latin typeface="华文楷体" pitchFamily="2" charset="-122"/>
                <a:ea typeface="华文楷体" pitchFamily="2" charset="-122"/>
              </a:rPr>
              <a:t>10-40</a:t>
            </a:r>
            <a:r>
              <a:rPr lang="zh-CN" altLang="en-US" b="1" u="sng" smtClean="0">
                <a:latin typeface="华文楷体" pitchFamily="2" charset="-122"/>
                <a:ea typeface="华文楷体" pitchFamily="2" charset="-122"/>
              </a:rPr>
              <a:t>层环行平滑肌纤维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组成，呈同心圆状排列。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平滑肌纤维间有一些弹性纤维和胶原纤维。</a:t>
            </a:r>
          </a:p>
        </p:txBody>
      </p:sp>
      <p:pic>
        <p:nvPicPr>
          <p:cNvPr id="115716" name="Picture 8" descr="s2520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825" y="1268413"/>
            <a:ext cx="3779838" cy="504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738" name="Picture 2" descr="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08050"/>
            <a:ext cx="7753350" cy="514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762" name="Picture 4" descr="循环 肌性动脉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908050"/>
            <a:ext cx="6840537" cy="540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6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82638"/>
            <a:ext cx="3959225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3  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外膜</a:t>
            </a:r>
            <a:r>
              <a:rPr lang="en-US" altLang="zh-CN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:</a:t>
            </a:r>
          </a:p>
        </p:txBody>
      </p:sp>
      <p:sp>
        <p:nvSpPr>
          <p:cNvPr id="11878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2062163"/>
            <a:ext cx="4679950" cy="3598862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由疏松的结缔组织构成，还有营养血管和神经。</a:t>
            </a:r>
          </a:p>
          <a:p>
            <a:pPr eaLnBrk="1" hangingPunct="1">
              <a:lnSpc>
                <a:spcPct val="150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多数中动脉中膜与外膜交界处有外弹性膜。</a:t>
            </a:r>
          </a:p>
        </p:txBody>
      </p:sp>
      <p:pic>
        <p:nvPicPr>
          <p:cNvPr id="118788" name="Picture 8" descr="s2510x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538" y="836613"/>
            <a:ext cx="3657600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810" name="Picture 4" descr="图片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981075"/>
            <a:ext cx="4035425" cy="567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9811" name="Picture 5" descr="图片3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1125538"/>
            <a:ext cx="4035425" cy="5108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14375"/>
            <a:ext cx="7467600" cy="9144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二）大动脉</a:t>
            </a: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4000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(large  artery)</a:t>
            </a:r>
            <a:r>
              <a:rPr sz="4000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12083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600200"/>
            <a:ext cx="8740775" cy="47244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管壁中有多层弹性膜和大量的弹性纤维，故又称弹性动脉</a:t>
            </a:r>
            <a:r>
              <a:rPr lang="en-US" altLang="zh-CN" sz="2800" smtClean="0">
                <a:latin typeface="华文楷体" pitchFamily="2" charset="-122"/>
                <a:ea typeface="华文楷体" pitchFamily="2" charset="-122"/>
              </a:rPr>
              <a:t>(elastic  artery)</a:t>
            </a:r>
            <a:r>
              <a:rPr lang="zh-CN" altLang="en-US" sz="2800" smtClean="0">
                <a:latin typeface="华文楷体" pitchFamily="2" charset="-122"/>
                <a:ea typeface="华文楷体" pitchFamily="2" charset="-122"/>
              </a:rPr>
              <a:t>。</a:t>
            </a:r>
          </a:p>
          <a:p>
            <a:pPr eaLnBrk="1" hangingPunct="1">
              <a:lnSpc>
                <a:spcPct val="135000"/>
              </a:lnSpc>
              <a:buFont typeface="Wingdings" pitchFamily="2" charset="2"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   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1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内膜  ：由内皮、内皮下层和内弹性膜构成。内皮下层较厚，为薄层疏松结缔组织，含有少量平滑肌。内弹性膜与中膜的弹性膜相续，分界不清。</a:t>
            </a:r>
            <a:endParaRPr lang="en-US" altLang="zh-CN" smtClean="0">
              <a:latin typeface="华文楷体" pitchFamily="2" charset="-122"/>
              <a:ea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858" name="Rectangle 3"/>
          <p:cNvSpPr>
            <a:spLocks noChangeArrowheads="1"/>
          </p:cNvSpPr>
          <p:nvPr/>
        </p:nvSpPr>
        <p:spPr bwMode="auto">
          <a:xfrm>
            <a:off x="6443663" y="2852738"/>
            <a:ext cx="216058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4400" b="1">
                <a:solidFill>
                  <a:schemeClr val="tx2"/>
                </a:solidFill>
                <a:latin typeface="Tahoma" pitchFamily="34" charset="0"/>
              </a:rPr>
              <a:t>大动脉</a:t>
            </a:r>
          </a:p>
        </p:txBody>
      </p:sp>
      <p:pic>
        <p:nvPicPr>
          <p:cNvPr id="121859" name="Picture 5" descr="图片3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908050"/>
            <a:ext cx="5481638" cy="5481638"/>
          </a:xfrm>
          <a:prstGeom prst="rect">
            <a:avLst/>
          </a:prstGeom>
          <a:noFill/>
          <a:ln w="76200" cmpd="tri">
            <a:solidFill>
              <a:srgbClr val="800000"/>
            </a:solidFill>
            <a:prstDash val="sys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2 </a:t>
            </a:r>
            <a:r>
              <a:rPr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中膜 ：</a:t>
            </a:r>
          </a:p>
        </p:txBody>
      </p:sp>
      <p:sp>
        <p:nvSpPr>
          <p:cNvPr id="1228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196975"/>
            <a:ext cx="8713788" cy="4186238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Clr>
                <a:srgbClr val="CC0099"/>
              </a:buClr>
              <a:buFont typeface="Wingdings" pitchFamily="2" charset="2"/>
              <a:buChar char="u"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成人大动脉有</a:t>
            </a:r>
            <a:r>
              <a:rPr lang="en-US" altLang="zh-CN" b="1" u="sng" smtClean="0">
                <a:latin typeface="华文楷体" pitchFamily="2" charset="-122"/>
                <a:ea typeface="华文楷体" pitchFamily="2" charset="-122"/>
              </a:rPr>
              <a:t>40-70</a:t>
            </a:r>
            <a:r>
              <a:rPr lang="zh-CN" altLang="en-US" b="1" u="sng" smtClean="0">
                <a:latin typeface="华文楷体" pitchFamily="2" charset="-122"/>
                <a:ea typeface="华文楷体" pitchFamily="2" charset="-122"/>
              </a:rPr>
              <a:t>层弹性膜</a:t>
            </a:r>
            <a:r>
              <a:rPr lang="en-US" altLang="zh-CN" smtClean="0">
                <a:latin typeface="华文楷体" pitchFamily="2" charset="-122"/>
                <a:ea typeface="华文楷体" pitchFamily="2" charset="-122"/>
              </a:rPr>
              <a:t>(elastic  membrane)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构成。</a:t>
            </a:r>
          </a:p>
          <a:p>
            <a:pPr eaLnBrk="1" hangingPunct="1">
              <a:lnSpc>
                <a:spcPct val="135000"/>
              </a:lnSpc>
              <a:buClr>
                <a:srgbClr val="CC0099"/>
              </a:buClr>
              <a:buFont typeface="Wingdings" pitchFamily="2" charset="2"/>
              <a:buChar char="u"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弹性膜由弹性蛋白</a:t>
            </a:r>
          </a:p>
          <a:p>
            <a:pPr eaLnBrk="1" hangingPunct="1">
              <a:lnSpc>
                <a:spcPct val="135000"/>
              </a:lnSpc>
              <a:buClr>
                <a:srgbClr val="CC0099"/>
              </a:buClr>
              <a:buFont typeface="Wingdings" pitchFamily="2" charset="2"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　构成。各层之间由</a:t>
            </a:r>
          </a:p>
          <a:p>
            <a:pPr eaLnBrk="1" hangingPunct="1">
              <a:lnSpc>
                <a:spcPct val="135000"/>
              </a:lnSpc>
              <a:buClr>
                <a:srgbClr val="CC0099"/>
              </a:buClr>
              <a:buFont typeface="Wingdings" pitchFamily="2" charset="2"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　弹性纤维相连。</a:t>
            </a:r>
          </a:p>
        </p:txBody>
      </p:sp>
      <p:pic>
        <p:nvPicPr>
          <p:cNvPr id="122884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0563" y="2133600"/>
            <a:ext cx="4248150" cy="408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6" name="Picture 5" descr="大动脉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412875"/>
            <a:ext cx="7024687" cy="4968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4262" name="Rectangle 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60388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ea typeface="华文楷体" pitchFamily="2" charset="-122"/>
              </a:rPr>
              <a:t>大动脉中膜</a:t>
            </a:r>
            <a:endParaRPr dirty="0">
              <a:solidFill>
                <a:schemeClr val="accent4"/>
              </a:solidFill>
              <a:ea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1029"/>
          <p:cNvGrpSpPr>
            <a:grpSpLocks/>
          </p:cNvGrpSpPr>
          <p:nvPr/>
        </p:nvGrpSpPr>
        <p:grpSpPr bwMode="auto">
          <a:xfrm>
            <a:off x="1763713" y="1736725"/>
            <a:ext cx="5410200" cy="715963"/>
            <a:chOff x="1152" y="1072"/>
            <a:chExt cx="3408" cy="451"/>
          </a:xfrm>
        </p:grpSpPr>
        <p:grpSp>
          <p:nvGrpSpPr>
            <p:cNvPr id="56356" name="Group 1030"/>
            <p:cNvGrpSpPr>
              <a:grpSpLocks/>
            </p:cNvGrpSpPr>
            <p:nvPr/>
          </p:nvGrpSpPr>
          <p:grpSpPr bwMode="auto">
            <a:xfrm>
              <a:off x="1152" y="1104"/>
              <a:ext cx="480" cy="419"/>
              <a:chOff x="1110" y="2656"/>
              <a:chExt cx="1549" cy="1351"/>
            </a:xfrm>
          </p:grpSpPr>
          <p:sp>
            <p:nvSpPr>
              <p:cNvPr id="56360" name="AutoShape 1031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6361" name="AutoShape 1032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4441" name="AutoShape 1033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56357" name="Line 1034"/>
            <p:cNvSpPr>
              <a:spLocks noChangeShapeType="1"/>
            </p:cNvSpPr>
            <p:nvPr/>
          </p:nvSpPr>
          <p:spPr bwMode="auto">
            <a:xfrm>
              <a:off x="1536" y="1488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8" name="Text Box 1035"/>
            <p:cNvSpPr txBox="1">
              <a:spLocks noChangeArrowheads="1"/>
            </p:cNvSpPr>
            <p:nvPr/>
          </p:nvSpPr>
          <p:spPr bwMode="auto">
            <a:xfrm>
              <a:off x="2064" y="1072"/>
              <a:ext cx="1268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r>
                <a:rPr kumimoji="0" lang="zh-CN" altLang="en-US" sz="3600">
                  <a:solidFill>
                    <a:schemeClr val="tx2"/>
                  </a:solidFill>
                  <a:latin typeface="华文楷体" pitchFamily="2" charset="-122"/>
                </a:rPr>
                <a:t>毛细血管</a:t>
              </a:r>
            </a:p>
          </p:txBody>
        </p:sp>
        <p:sp>
          <p:nvSpPr>
            <p:cNvPr id="56359" name="Text Box 1036"/>
            <p:cNvSpPr txBox="1">
              <a:spLocks noChangeArrowheads="1"/>
            </p:cNvSpPr>
            <p:nvPr/>
          </p:nvSpPr>
          <p:spPr bwMode="gray">
            <a:xfrm>
              <a:off x="1262" y="1086"/>
              <a:ext cx="25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pPr algn="ctr"/>
              <a:r>
                <a:rPr kumimoji="0" lang="en-US" altLang="zh-CN" sz="3600" b="1">
                  <a:solidFill>
                    <a:schemeClr val="bg1"/>
                  </a:solidFill>
                  <a:latin typeface="华文楷体" pitchFamily="2" charset="-122"/>
                </a:rPr>
                <a:t>1</a:t>
              </a:r>
            </a:p>
          </p:txBody>
        </p:sp>
      </p:grpSp>
      <p:grpSp>
        <p:nvGrpSpPr>
          <p:cNvPr id="56323" name="Group 1037"/>
          <p:cNvGrpSpPr>
            <a:grpSpLocks/>
          </p:cNvGrpSpPr>
          <p:nvPr/>
        </p:nvGrpSpPr>
        <p:grpSpPr bwMode="auto">
          <a:xfrm>
            <a:off x="1763713" y="2651125"/>
            <a:ext cx="5410200" cy="715963"/>
            <a:chOff x="1152" y="1648"/>
            <a:chExt cx="3408" cy="451"/>
          </a:xfrm>
        </p:grpSpPr>
        <p:grpSp>
          <p:nvGrpSpPr>
            <p:cNvPr id="56349" name="Group 1038"/>
            <p:cNvGrpSpPr>
              <a:grpSpLocks/>
            </p:cNvGrpSpPr>
            <p:nvPr/>
          </p:nvGrpSpPr>
          <p:grpSpPr bwMode="auto">
            <a:xfrm>
              <a:off x="1152" y="1680"/>
              <a:ext cx="480" cy="419"/>
              <a:chOff x="3174" y="2656"/>
              <a:chExt cx="1549" cy="1351"/>
            </a:xfrm>
          </p:grpSpPr>
          <p:sp>
            <p:nvSpPr>
              <p:cNvPr id="56353" name="AutoShape 1039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6354" name="AutoShape 1040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4449" name="AutoShape 1041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56350" name="Line 1042"/>
            <p:cNvSpPr>
              <a:spLocks noChangeShapeType="1"/>
            </p:cNvSpPr>
            <p:nvPr/>
          </p:nvSpPr>
          <p:spPr bwMode="auto">
            <a:xfrm>
              <a:off x="1536" y="2064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51" name="Text Box 1043"/>
            <p:cNvSpPr txBox="1">
              <a:spLocks noChangeArrowheads="1"/>
            </p:cNvSpPr>
            <p:nvPr/>
          </p:nvSpPr>
          <p:spPr bwMode="auto">
            <a:xfrm>
              <a:off x="2064" y="1648"/>
              <a:ext cx="2420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r>
                <a:rPr kumimoji="0" lang="zh-CN" altLang="en-US" sz="3600">
                  <a:solidFill>
                    <a:schemeClr val="tx2"/>
                  </a:solidFill>
                  <a:latin typeface="华文楷体" pitchFamily="2" charset="-122"/>
                </a:rPr>
                <a:t>血管壁的一般结构</a:t>
              </a:r>
            </a:p>
          </p:txBody>
        </p:sp>
        <p:sp>
          <p:nvSpPr>
            <p:cNvPr id="56352" name="Text Box 1044"/>
            <p:cNvSpPr txBox="1">
              <a:spLocks noChangeArrowheads="1"/>
            </p:cNvSpPr>
            <p:nvPr/>
          </p:nvSpPr>
          <p:spPr bwMode="gray">
            <a:xfrm>
              <a:off x="1262" y="1662"/>
              <a:ext cx="25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pPr algn="ctr"/>
              <a:r>
                <a:rPr kumimoji="0" lang="en-US" altLang="zh-CN" sz="3600" b="1">
                  <a:solidFill>
                    <a:schemeClr val="bg1"/>
                  </a:solidFill>
                  <a:latin typeface="华文楷体" pitchFamily="2" charset="-122"/>
                </a:rPr>
                <a:t>2</a:t>
              </a:r>
            </a:p>
          </p:txBody>
        </p:sp>
      </p:grpSp>
      <p:grpSp>
        <p:nvGrpSpPr>
          <p:cNvPr id="56324" name="Group 1045"/>
          <p:cNvGrpSpPr>
            <a:grpSpLocks/>
          </p:cNvGrpSpPr>
          <p:nvPr/>
        </p:nvGrpSpPr>
        <p:grpSpPr bwMode="auto">
          <a:xfrm>
            <a:off x="1763713" y="3543300"/>
            <a:ext cx="5410200" cy="715963"/>
            <a:chOff x="1152" y="2210"/>
            <a:chExt cx="3408" cy="451"/>
          </a:xfrm>
        </p:grpSpPr>
        <p:grpSp>
          <p:nvGrpSpPr>
            <p:cNvPr id="56342" name="Group 1046"/>
            <p:cNvGrpSpPr>
              <a:grpSpLocks/>
            </p:cNvGrpSpPr>
            <p:nvPr/>
          </p:nvGrpSpPr>
          <p:grpSpPr bwMode="auto">
            <a:xfrm>
              <a:off x="1152" y="2242"/>
              <a:ext cx="480" cy="419"/>
              <a:chOff x="1110" y="2656"/>
              <a:chExt cx="1549" cy="1351"/>
            </a:xfrm>
          </p:grpSpPr>
          <p:sp>
            <p:nvSpPr>
              <p:cNvPr id="56346" name="AutoShape 1047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6347" name="AutoShape 1048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4457" name="AutoShape 1049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56343" name="Line 1050"/>
            <p:cNvSpPr>
              <a:spLocks noChangeShapeType="1"/>
            </p:cNvSpPr>
            <p:nvPr/>
          </p:nvSpPr>
          <p:spPr bwMode="auto">
            <a:xfrm>
              <a:off x="1536" y="2626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44" name="Text Box 1051"/>
            <p:cNvSpPr txBox="1">
              <a:spLocks noChangeArrowheads="1"/>
            </p:cNvSpPr>
            <p:nvPr/>
          </p:nvSpPr>
          <p:spPr bwMode="auto">
            <a:xfrm>
              <a:off x="2064" y="2210"/>
              <a:ext cx="6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r>
                <a:rPr kumimoji="0" lang="zh-CN" altLang="en-US" sz="3600">
                  <a:solidFill>
                    <a:schemeClr val="tx2"/>
                  </a:solidFill>
                  <a:latin typeface="华文楷体" pitchFamily="2" charset="-122"/>
                </a:rPr>
                <a:t>动脉</a:t>
              </a:r>
            </a:p>
          </p:txBody>
        </p:sp>
        <p:sp>
          <p:nvSpPr>
            <p:cNvPr id="56345" name="Text Box 1052"/>
            <p:cNvSpPr txBox="1">
              <a:spLocks noChangeArrowheads="1"/>
            </p:cNvSpPr>
            <p:nvPr/>
          </p:nvSpPr>
          <p:spPr bwMode="gray">
            <a:xfrm>
              <a:off x="1262" y="2224"/>
              <a:ext cx="25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pPr algn="ctr"/>
              <a:r>
                <a:rPr kumimoji="0" lang="en-US" altLang="zh-CN" sz="3600" b="1">
                  <a:solidFill>
                    <a:schemeClr val="bg1"/>
                  </a:solidFill>
                  <a:latin typeface="华文楷体" pitchFamily="2" charset="-122"/>
                </a:rPr>
                <a:t>3</a:t>
              </a:r>
            </a:p>
          </p:txBody>
        </p:sp>
      </p:grpSp>
      <p:grpSp>
        <p:nvGrpSpPr>
          <p:cNvPr id="56325" name="Group 1053"/>
          <p:cNvGrpSpPr>
            <a:grpSpLocks/>
          </p:cNvGrpSpPr>
          <p:nvPr/>
        </p:nvGrpSpPr>
        <p:grpSpPr bwMode="auto">
          <a:xfrm>
            <a:off x="1763713" y="4457700"/>
            <a:ext cx="5410200" cy="715963"/>
            <a:chOff x="1152" y="2786"/>
            <a:chExt cx="3408" cy="451"/>
          </a:xfrm>
        </p:grpSpPr>
        <p:grpSp>
          <p:nvGrpSpPr>
            <p:cNvPr id="56335" name="Group 1054"/>
            <p:cNvGrpSpPr>
              <a:grpSpLocks/>
            </p:cNvGrpSpPr>
            <p:nvPr/>
          </p:nvGrpSpPr>
          <p:grpSpPr bwMode="auto">
            <a:xfrm>
              <a:off x="1152" y="2818"/>
              <a:ext cx="480" cy="419"/>
              <a:chOff x="3174" y="2656"/>
              <a:chExt cx="1549" cy="1351"/>
            </a:xfrm>
          </p:grpSpPr>
          <p:sp>
            <p:nvSpPr>
              <p:cNvPr id="56339" name="AutoShape 1055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6340" name="AutoShape 1056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4465" name="AutoShape 1057"/>
              <p:cNvSpPr>
                <a:spLocks noChangeArrowheads="1"/>
              </p:cNvSpPr>
              <p:nvPr/>
            </p:nvSpPr>
            <p:spPr bwMode="gray">
              <a:xfrm>
                <a:off x="3264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56336" name="Line 1058"/>
            <p:cNvSpPr>
              <a:spLocks noChangeShapeType="1"/>
            </p:cNvSpPr>
            <p:nvPr/>
          </p:nvSpPr>
          <p:spPr bwMode="auto">
            <a:xfrm>
              <a:off x="1536" y="3202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7" name="Text Box 1059"/>
            <p:cNvSpPr txBox="1">
              <a:spLocks noChangeArrowheads="1"/>
            </p:cNvSpPr>
            <p:nvPr/>
          </p:nvSpPr>
          <p:spPr bwMode="auto">
            <a:xfrm>
              <a:off x="2064" y="2786"/>
              <a:ext cx="6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r>
                <a:rPr kumimoji="0" lang="zh-CN" altLang="en-US" sz="3600">
                  <a:solidFill>
                    <a:schemeClr val="tx2"/>
                  </a:solidFill>
                  <a:latin typeface="华文楷体" pitchFamily="2" charset="-122"/>
                </a:rPr>
                <a:t>静脉</a:t>
              </a:r>
            </a:p>
          </p:txBody>
        </p:sp>
        <p:sp>
          <p:nvSpPr>
            <p:cNvPr id="56338" name="Text Box 1060"/>
            <p:cNvSpPr txBox="1">
              <a:spLocks noChangeArrowheads="1"/>
            </p:cNvSpPr>
            <p:nvPr/>
          </p:nvSpPr>
          <p:spPr bwMode="gray">
            <a:xfrm>
              <a:off x="1262" y="2800"/>
              <a:ext cx="25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pPr algn="ctr"/>
              <a:r>
                <a:rPr kumimoji="0" lang="en-US" altLang="zh-CN" sz="3600" b="1">
                  <a:solidFill>
                    <a:schemeClr val="bg1"/>
                  </a:solidFill>
                  <a:latin typeface="华文楷体" pitchFamily="2" charset="-122"/>
                </a:rPr>
                <a:t>4</a:t>
              </a:r>
            </a:p>
          </p:txBody>
        </p:sp>
      </p:grpSp>
      <p:grpSp>
        <p:nvGrpSpPr>
          <p:cNvPr id="56326" name="Group 1061"/>
          <p:cNvGrpSpPr>
            <a:grpSpLocks/>
          </p:cNvGrpSpPr>
          <p:nvPr/>
        </p:nvGrpSpPr>
        <p:grpSpPr bwMode="auto">
          <a:xfrm>
            <a:off x="1763713" y="5394325"/>
            <a:ext cx="5410200" cy="715963"/>
            <a:chOff x="1152" y="1072"/>
            <a:chExt cx="3408" cy="451"/>
          </a:xfrm>
        </p:grpSpPr>
        <p:grpSp>
          <p:nvGrpSpPr>
            <p:cNvPr id="56328" name="Group 1062"/>
            <p:cNvGrpSpPr>
              <a:grpSpLocks/>
            </p:cNvGrpSpPr>
            <p:nvPr/>
          </p:nvGrpSpPr>
          <p:grpSpPr bwMode="auto">
            <a:xfrm>
              <a:off x="1152" y="1104"/>
              <a:ext cx="480" cy="419"/>
              <a:chOff x="1110" y="2656"/>
              <a:chExt cx="1549" cy="1351"/>
            </a:xfrm>
          </p:grpSpPr>
          <p:sp>
            <p:nvSpPr>
              <p:cNvPr id="56332" name="AutoShape 1063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56333" name="AutoShape 1064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1pPr>
                <a:lvl2pPr marL="742950" indent="-28575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2pPr>
                <a:lvl3pPr marL="11430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3pPr>
                <a:lvl4pPr marL="16002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4pPr>
                <a:lvl5pPr marL="2057400" indent="-228600" eaLnBrk="0" hangingPunct="0"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>
                    <a:solidFill>
                      <a:schemeClr val="tx1"/>
                    </a:solidFill>
                    <a:latin typeface="Arial" pitchFamily="34" charset="0"/>
                    <a:ea typeface="华文楷体" pitchFamily="2" charset="-122"/>
                  </a:defRPr>
                </a:lvl9pPr>
              </a:lstStyle>
              <a:p>
                <a:pPr eaLnBrk="1" hangingPunct="1"/>
                <a:endParaRPr lang="zh-CN" altLang="en-US"/>
              </a:p>
            </p:txBody>
          </p:sp>
          <p:sp>
            <p:nvSpPr>
              <p:cNvPr id="274473" name="AutoShape 1065"/>
              <p:cNvSpPr>
                <a:spLocks noChangeArrowheads="1"/>
              </p:cNvSpPr>
              <p:nvPr/>
            </p:nvSpPr>
            <p:spPr bwMode="gray">
              <a:xfrm>
                <a:off x="1200" y="2737"/>
                <a:ext cx="1349" cy="1167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2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/>
              </a:p>
            </p:txBody>
          </p:sp>
        </p:grpSp>
        <p:sp>
          <p:nvSpPr>
            <p:cNvPr id="56329" name="Line 1066"/>
            <p:cNvSpPr>
              <a:spLocks noChangeShapeType="1"/>
            </p:cNvSpPr>
            <p:nvPr/>
          </p:nvSpPr>
          <p:spPr bwMode="auto">
            <a:xfrm>
              <a:off x="1536" y="1488"/>
              <a:ext cx="3024" cy="0"/>
            </a:xfrm>
            <a:prstGeom prst="line">
              <a:avLst/>
            </a:prstGeom>
            <a:noFill/>
            <a:ln w="25400">
              <a:solidFill>
                <a:srgbClr val="C0C0C0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6330" name="Text Box 1067"/>
            <p:cNvSpPr txBox="1">
              <a:spLocks noChangeArrowheads="1"/>
            </p:cNvSpPr>
            <p:nvPr/>
          </p:nvSpPr>
          <p:spPr bwMode="auto">
            <a:xfrm>
              <a:off x="2064" y="1072"/>
              <a:ext cx="692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r>
                <a:rPr kumimoji="0" lang="zh-CN" altLang="en-US" sz="3600">
                  <a:solidFill>
                    <a:schemeClr val="tx2"/>
                  </a:solidFill>
                  <a:latin typeface="华文楷体" pitchFamily="2" charset="-122"/>
                </a:rPr>
                <a:t>心脏</a:t>
              </a:r>
            </a:p>
          </p:txBody>
        </p:sp>
        <p:sp>
          <p:nvSpPr>
            <p:cNvPr id="56331" name="Text Box 1068"/>
            <p:cNvSpPr txBox="1">
              <a:spLocks noChangeArrowheads="1"/>
            </p:cNvSpPr>
            <p:nvPr/>
          </p:nvSpPr>
          <p:spPr bwMode="gray">
            <a:xfrm>
              <a:off x="1262" y="1086"/>
              <a:ext cx="251" cy="4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Arial" pitchFamily="34" charset="0"/>
                  <a:ea typeface="华文楷体" pitchFamily="2" charset="-122"/>
                </a:defRPr>
              </a:lvl9pPr>
            </a:lstStyle>
            <a:p>
              <a:pPr algn="ctr"/>
              <a:r>
                <a:rPr kumimoji="0" lang="en-US" altLang="zh-CN" sz="3600" b="1">
                  <a:solidFill>
                    <a:schemeClr val="bg1"/>
                  </a:solidFill>
                  <a:latin typeface="华文楷体" pitchFamily="2" charset="-122"/>
                </a:rPr>
                <a:t>5</a:t>
              </a:r>
            </a:p>
          </p:txBody>
        </p:sp>
      </p:grpSp>
      <p:sp>
        <p:nvSpPr>
          <p:cNvPr id="274477" name="Rectangle 106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13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sz="600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目  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93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063" y="2205038"/>
            <a:ext cx="3563937" cy="4208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4931" name="Picture 4" descr="大动脉高倍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823913"/>
            <a:ext cx="4681537" cy="5564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4932" name="Rectangle 5"/>
          <p:cNvSpPr>
            <a:spLocks noChangeArrowheads="1"/>
          </p:cNvSpPr>
          <p:nvPr/>
        </p:nvSpPr>
        <p:spPr bwMode="auto">
          <a:xfrm>
            <a:off x="768350" y="1098550"/>
            <a:ext cx="2724150" cy="70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lang="zh-CN" altLang="en-US" sz="4000" b="1">
                <a:latin typeface="Tahoma" pitchFamily="34" charset="0"/>
              </a:rPr>
              <a:t>中膜弹性膜</a:t>
            </a:r>
          </a:p>
        </p:txBody>
      </p:sp>
      <p:sp>
        <p:nvSpPr>
          <p:cNvPr id="124933" name="Oval 6"/>
          <p:cNvSpPr>
            <a:spLocks noChangeArrowheads="1"/>
          </p:cNvSpPr>
          <p:nvPr/>
        </p:nvSpPr>
        <p:spPr bwMode="auto">
          <a:xfrm>
            <a:off x="2484438" y="2349500"/>
            <a:ext cx="1008062" cy="1008063"/>
          </a:xfrm>
          <a:prstGeom prst="ellipse">
            <a:avLst/>
          </a:prstGeom>
          <a:noFill/>
          <a:ln w="57150" algn="ctr">
            <a:solidFill>
              <a:srgbClr val="FFFF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24934" name="Line 7"/>
          <p:cNvSpPr>
            <a:spLocks noChangeShapeType="1"/>
          </p:cNvSpPr>
          <p:nvPr/>
        </p:nvSpPr>
        <p:spPr bwMode="auto">
          <a:xfrm>
            <a:off x="3563938" y="2924175"/>
            <a:ext cx="2520950" cy="936625"/>
          </a:xfrm>
          <a:prstGeom prst="line">
            <a:avLst/>
          </a:prstGeom>
          <a:noFill/>
          <a:ln w="57150">
            <a:solidFill>
              <a:srgbClr val="FFFF99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24935" name="Text Box 8"/>
          <p:cNvSpPr txBox="1">
            <a:spLocks noChangeArrowheads="1"/>
          </p:cNvSpPr>
          <p:nvPr/>
        </p:nvSpPr>
        <p:spPr bwMode="auto">
          <a:xfrm>
            <a:off x="971550" y="5411788"/>
            <a:ext cx="8953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kumimoji="0" lang="zh-CN" altLang="en-US" sz="2800" b="1">
                <a:latin typeface="Comic Sans MS" pitchFamily="66" charset="0"/>
              </a:rPr>
              <a:t>外膜</a:t>
            </a:r>
          </a:p>
        </p:txBody>
      </p:sp>
      <p:sp>
        <p:nvSpPr>
          <p:cNvPr id="245769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76288"/>
            <a:ext cx="7258050" cy="1139825"/>
          </a:xfrm>
        </p:spPr>
        <p:txBody>
          <a:bodyPr/>
          <a:lstStyle/>
          <a:p>
            <a:pPr algn="r"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ea typeface="华文楷体" pitchFamily="2" charset="-122"/>
              </a:rPr>
              <a:t>大动脉</a:t>
            </a:r>
            <a:endParaRPr dirty="0">
              <a:solidFill>
                <a:schemeClr val="accent4"/>
              </a:solidFill>
              <a:ea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4" descr="大动脉弹性染色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381125"/>
            <a:ext cx="4321175" cy="3416300"/>
          </a:xfrm>
          <a:prstGeom prst="rect">
            <a:avLst/>
          </a:prstGeom>
          <a:noFill/>
          <a:ln w="76200" cmpd="tri">
            <a:solidFill>
              <a:srgbClr val="00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4021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0" y="1341438"/>
            <a:ext cx="45720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ea typeface="华文楷体" pitchFamily="2" charset="-122"/>
              </a:rPr>
              <a:t>中膜的弹性纤维</a:t>
            </a:r>
            <a:endParaRPr dirty="0">
              <a:solidFill>
                <a:schemeClr val="accent4"/>
              </a:solidFill>
              <a:ea typeface="华文楷体" pitchFamily="2" charset="-122"/>
            </a:endParaRPr>
          </a:p>
        </p:txBody>
      </p:sp>
      <p:graphicFrame>
        <p:nvGraphicFramePr>
          <p:cNvPr id="3074" name="Object 10"/>
          <p:cNvGraphicFramePr>
            <a:graphicFrameLocks noChangeAspect="1"/>
          </p:cNvGraphicFramePr>
          <p:nvPr/>
        </p:nvGraphicFramePr>
        <p:xfrm>
          <a:off x="4422775" y="3573463"/>
          <a:ext cx="4721225" cy="281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4" name="BMP 图像" r:id="rId4" imgW="10120237" imgH="6035563" progId="Paint.Picture">
                  <p:embed/>
                </p:oleObj>
              </mc:Choice>
              <mc:Fallback>
                <p:oleObj name="BMP 图像" r:id="rId4" imgW="10120237" imgH="6035563" progId="Paint.Picture">
                  <p:embed/>
                  <p:pic>
                    <p:nvPicPr>
                      <p:cNvPr id="0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2775" y="3573463"/>
                        <a:ext cx="4721225" cy="2816225"/>
                      </a:xfrm>
                      <a:prstGeom prst="rect">
                        <a:avLst/>
                      </a:prstGeom>
                      <a:noFill/>
                      <a:ln w="76200" cmpd="tri" algn="ctr">
                        <a:solidFill>
                          <a:srgbClr val="00FF00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9" name="Rectangle 7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85775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3  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外膜</a:t>
            </a: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 ：</a:t>
            </a:r>
          </a:p>
        </p:txBody>
      </p:sp>
      <p:sp>
        <p:nvSpPr>
          <p:cNvPr id="12595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2133600"/>
            <a:ext cx="3887788" cy="4551363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  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较中膜薄，由疏松结缔组织构成，还有营养血管，有时可见有髓和无髓神经纤维。</a:t>
            </a:r>
          </a:p>
        </p:txBody>
      </p:sp>
      <p:pic>
        <p:nvPicPr>
          <p:cNvPr id="125956" name="Picture 6" descr="图片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1700213"/>
            <a:ext cx="4343400" cy="4700587"/>
          </a:xfrm>
          <a:prstGeom prst="rect">
            <a:avLst/>
          </a:prstGeom>
          <a:noFill/>
          <a:ln w="76200" cmpd="tri">
            <a:solidFill>
              <a:schemeClr val="tx2"/>
            </a:solidFill>
            <a:prstDash val="lgDashDot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266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09613"/>
            <a:ext cx="8229600" cy="8477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ea typeface="华文楷体" pitchFamily="2" charset="-122"/>
              </a:rPr>
              <a:t>两种动脉对比</a:t>
            </a:r>
            <a:endParaRPr dirty="0">
              <a:solidFill>
                <a:schemeClr val="accent4"/>
              </a:solidFill>
              <a:ea typeface="华文楷体" pitchFamily="2" charset="-122"/>
            </a:endParaRPr>
          </a:p>
        </p:txBody>
      </p:sp>
      <p:pic>
        <p:nvPicPr>
          <p:cNvPr id="126979" name="Picture 1027" descr="ARTERY%20ELASTIC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484313"/>
            <a:ext cx="5365750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557213"/>
            <a:ext cx="7654925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三）小动脉和微动脉</a:t>
            </a:r>
            <a:endParaRPr sz="3200" b="1" dirty="0">
              <a:effectLst>
                <a:outerShdw blurRad="38100" dist="38100" dir="2700000" algn="tl">
                  <a:srgbClr val="010199"/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2800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935038" y="2060575"/>
            <a:ext cx="8208962" cy="3960813"/>
          </a:xfrm>
        </p:spPr>
        <p:txBody>
          <a:bodyPr/>
          <a:lstStyle/>
          <a:p>
            <a:pPr marL="0" indent="0" eaLnBrk="1" hangingPunct="1">
              <a:lnSpc>
                <a:spcPct val="145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管径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0.3-1mm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的动脉称小动脉</a:t>
            </a:r>
            <a:r>
              <a:rPr lang="en-US" altLang="zh-CN" smtClean="0">
                <a:latin typeface="华文楷体" pitchFamily="2" charset="-122"/>
                <a:ea typeface="华文楷体" pitchFamily="2" charset="-122"/>
              </a:rPr>
              <a:t>(small  artery)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，较大的小动脉有明显的内弹性膜。但外弹性膜多缺乏，中膜有几层平滑肌纤维。</a:t>
            </a:r>
          </a:p>
          <a:p>
            <a:pPr marL="0" indent="0" eaLnBrk="1" hangingPunct="1">
              <a:lnSpc>
                <a:spcPct val="145000"/>
              </a:lnSpc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管径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0.3mm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以下的动脉称微动脉</a:t>
            </a:r>
            <a:r>
              <a:rPr lang="en-US" altLang="zh-CN" smtClean="0">
                <a:latin typeface="华文楷体" pitchFamily="2" charset="-122"/>
                <a:ea typeface="华文楷体" pitchFamily="2" charset="-122"/>
              </a:rPr>
              <a:t>(arteriole)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。无内弹性膜，中膜有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1-2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层平滑肌，外膜薄。</a:t>
            </a:r>
          </a:p>
        </p:txBody>
      </p:sp>
      <p:sp>
        <p:nvSpPr>
          <p:cNvPr id="128004" name="Rectangle 4"/>
          <p:cNvSpPr>
            <a:spLocks noChangeArrowheads="1"/>
          </p:cNvSpPr>
          <p:nvPr/>
        </p:nvSpPr>
        <p:spPr bwMode="auto">
          <a:xfrm>
            <a:off x="904875" y="1458913"/>
            <a:ext cx="30289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algn="ctr" eaLnBrk="1" hangingPunct="1"/>
            <a:r>
              <a:rPr kumimoji="0" lang="zh-CN" altLang="en-US" sz="3200" b="1">
                <a:latin typeface="华文楷体" pitchFamily="2" charset="-122"/>
              </a:rPr>
              <a:t>均为肌性动脉。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9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20688"/>
            <a:ext cx="8229600" cy="8477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ea typeface="华文楷体" pitchFamily="2" charset="-122"/>
              </a:rPr>
              <a:t>小动脉</a:t>
            </a:r>
            <a:endParaRPr dirty="0">
              <a:solidFill>
                <a:schemeClr val="accent4"/>
              </a:solidFill>
              <a:ea typeface="华文楷体" pitchFamily="2" charset="-122"/>
            </a:endParaRPr>
          </a:p>
        </p:txBody>
      </p:sp>
      <p:pic>
        <p:nvPicPr>
          <p:cNvPr id="129027" name="Picture 4" descr="XSEC%20ARTERY%20SMALL%20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1196975"/>
            <a:ext cx="6883400" cy="5186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050" name="Picture 1029" descr="s9940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2138" y="620713"/>
            <a:ext cx="3975100" cy="5732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074" name="Picture 1026" descr="ARTERIES%20IN%20LS%202">
            <a:hlinkClick r:id=""/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908050"/>
            <a:ext cx="8642350" cy="561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95400" y="944563"/>
            <a:ext cx="7848600" cy="5334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sz="4000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sz="4000"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四）动脉管壁结构与功能的关系</a:t>
            </a:r>
            <a:r>
              <a:rPr sz="4000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13209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881188"/>
            <a:ext cx="8496300" cy="45720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Clr>
                <a:srgbClr val="CC0099"/>
              </a:buClr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b="1" u="sng" smtClean="0">
                <a:latin typeface="华文楷体" pitchFamily="2" charset="-122"/>
                <a:ea typeface="华文楷体" pitchFamily="2" charset="-122"/>
              </a:rPr>
              <a:t>大动脉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实际是一个辅助泵，其管壁是可扩张的，在心脏收缩期积累的能量可以在舒张期释放出来，使血流保持连续性。</a:t>
            </a:r>
          </a:p>
          <a:p>
            <a:pPr eaLnBrk="1" hangingPunct="1">
              <a:lnSpc>
                <a:spcPct val="150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b="1" u="sng" smtClean="0">
                <a:latin typeface="华文楷体" pitchFamily="2" charset="-122"/>
                <a:ea typeface="华文楷体" pitchFamily="2" charset="-122"/>
              </a:rPr>
              <a:t>中动脉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平滑肌发达，在神经的支配下可调节分配到身体各部和各器官的血流量。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828800"/>
            <a:ext cx="8382000" cy="45720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smtClean="0">
                <a:ea typeface="华文楷体" pitchFamily="2" charset="-122"/>
              </a:rPr>
              <a:t>　　　小、微动脉的舒缩，能调节局部组织的血流量。正常血压的维持在很大程度上取决于外周阻力，而外周阻力的变化主要在与小、微动脉的收缩程度，它们均受神经和多种体液因子的调节。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333375"/>
            <a:ext cx="7361238" cy="1143000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一 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毛细血管</a:t>
            </a:r>
            <a:r>
              <a:rPr lang="en-US" altLang="zh-CN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:</a:t>
            </a:r>
            <a:endParaRPr lang="en-US" altLang="zh-CN" sz="3200" b="1" dirty="0">
              <a:effectLst>
                <a:outerShdw blurRad="38100" dist="38100" dir="2700000" algn="tl">
                  <a:srgbClr val="010199"/>
                </a:outerShdw>
              </a:effectLst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39944" name="Rectangle 8"/>
          <p:cNvSpPr>
            <a:spLocks noGrp="1" noChangeArrowheads="1"/>
          </p:cNvSpPr>
          <p:nvPr>
            <p:ph idx="4294967295"/>
          </p:nvPr>
        </p:nvSpPr>
        <p:spPr>
          <a:xfrm>
            <a:off x="0" y="1916113"/>
            <a:ext cx="4321175" cy="4365625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14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毛细血管：是极细微的血管，管径平均为</a:t>
            </a:r>
            <a:r>
              <a:rPr lang="en-US" sz="2800" b="1" dirty="0">
                <a:latin typeface="华文楷体" pitchFamily="2" charset="-122"/>
                <a:ea typeface="华文楷体" pitchFamily="2" charset="-122"/>
              </a:rPr>
              <a:t>6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～</a:t>
            </a:r>
            <a:r>
              <a:rPr lang="en-US" sz="2800" b="1" dirty="0">
                <a:latin typeface="华文楷体" pitchFamily="2" charset="-122"/>
                <a:ea typeface="华文楷体" pitchFamily="2" charset="-122"/>
              </a:rPr>
              <a:t>9μm</a:t>
            </a: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，连于动、静脉之间，互相连接成网状。</a:t>
            </a:r>
          </a:p>
          <a:p>
            <a:pPr eaLnBrk="1" fontAlgn="auto" hangingPunct="1">
              <a:lnSpc>
                <a:spcPct val="14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特点：分布最广，数量最多，结构最简单。</a:t>
            </a:r>
          </a:p>
          <a:p>
            <a:pPr eaLnBrk="1" fontAlgn="auto" hangingPunct="1">
              <a:lnSpc>
                <a:spcPct val="140000"/>
              </a:lnSpc>
              <a:spcAft>
                <a:spcPts val="0"/>
              </a:spcAft>
              <a:buFont typeface="Wingdings 2"/>
              <a:buChar char=""/>
              <a:defRPr/>
            </a:pPr>
            <a:r>
              <a:rPr lang="zh-CN" altLang="en-US" sz="2800" b="1" dirty="0">
                <a:latin typeface="华文楷体" pitchFamily="2" charset="-122"/>
                <a:ea typeface="华文楷体" pitchFamily="2" charset="-122"/>
              </a:rPr>
              <a:t>功能：物质交换的中心。      </a:t>
            </a:r>
          </a:p>
        </p:txBody>
      </p:sp>
      <p:pic>
        <p:nvPicPr>
          <p:cNvPr id="57348" name="Picture 9" descr="capillary4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268413"/>
            <a:ext cx="3513138" cy="5113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290" name="Rectangle 1026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4638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三   静脉 </a:t>
            </a:r>
            <a:r>
              <a:rPr lang="en-US" altLang="zh-CN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(vein)</a:t>
            </a:r>
          </a:p>
        </p:txBody>
      </p:sp>
      <p:pic>
        <p:nvPicPr>
          <p:cNvPr id="134147" name="Picture 1028" descr="动静脉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341438"/>
            <a:ext cx="7416800" cy="5040312"/>
          </a:xfrm>
          <a:prstGeom prst="rect">
            <a:avLst/>
          </a:prstGeom>
          <a:noFill/>
          <a:ln w="57150">
            <a:solidFill>
              <a:srgbClr val="FF66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2132" name="a-912.mpg">
            <a:hlinkClick r:id="" action="ppaction://media"/>
          </p:cNvPr>
          <p:cNvPicPr>
            <a:picLocks noGrp="1" noChangeAspect="1" noChangeArrowheads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03648" y="1052736"/>
            <a:ext cx="6769100" cy="5076825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21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321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2132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2132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701675"/>
            <a:ext cx="7467600" cy="782638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20000"/>
              </a:lnSpc>
              <a:spcAft>
                <a:spcPts val="0"/>
              </a:spcAft>
              <a:defRPr/>
            </a:pP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一）静脉与动脉的区别</a:t>
            </a: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：</a:t>
            </a:r>
          </a:p>
        </p:txBody>
      </p:sp>
      <p:sp>
        <p:nvSpPr>
          <p:cNvPr id="136195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341438"/>
            <a:ext cx="8439150" cy="4695825"/>
          </a:xfrm>
        </p:spPr>
        <p:txBody>
          <a:bodyPr/>
          <a:lstStyle/>
          <a:p>
            <a:pPr marL="0" indent="0" eaLnBrk="1" hangingPunct="1">
              <a:lnSpc>
                <a:spcPct val="150000"/>
              </a:lnSpc>
              <a:buClr>
                <a:srgbClr val="CC0099"/>
              </a:buClr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静脉的数量多，管腔大，管壁薄而柔软，弹性小，呈不规则塌陷状。结构变化大，一条静脉各段也有较大变化</a:t>
            </a:r>
          </a:p>
          <a:p>
            <a:pPr marL="0" indent="0" eaLnBrk="1" hangingPunct="1">
              <a:lnSpc>
                <a:spcPct val="150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三层膜分界不明显。平滑肌和弹性组织不及动脉丰富，结缔组织较多。外膜最厚。</a:t>
            </a:r>
          </a:p>
          <a:p>
            <a:pPr marL="0" indent="0" eaLnBrk="1" hangingPunct="1">
              <a:lnSpc>
                <a:spcPct val="150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有静脉瓣。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218" name="Picture 3" descr="图片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908050"/>
            <a:ext cx="5195887" cy="5195888"/>
          </a:xfrm>
          <a:prstGeom prst="rect">
            <a:avLst/>
          </a:prstGeom>
          <a:noFill/>
          <a:ln w="76200" cmpd="tri">
            <a:solidFill>
              <a:srgbClr val="99CC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30238"/>
            <a:ext cx="73152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（二）微静脉（</a:t>
            </a:r>
            <a:r>
              <a:rPr lang="en-US" altLang="zh-CN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venule)</a:t>
            </a:r>
          </a:p>
        </p:txBody>
      </p:sp>
      <p:sp>
        <p:nvSpPr>
          <p:cNvPr id="13824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2997200"/>
            <a:ext cx="3671888" cy="2827338"/>
          </a:xfrm>
        </p:spPr>
        <p:txBody>
          <a:bodyPr/>
          <a:lstStyle/>
          <a:p>
            <a:pPr eaLnBrk="1" hangingPunct="1">
              <a:lnSpc>
                <a:spcPct val="140000"/>
              </a:lnSpc>
              <a:buFont typeface="Wingdings" pitchFamily="2" charset="2"/>
              <a:buNone/>
            </a:pPr>
            <a:r>
              <a:rPr lang="en-US" altLang="zh-CN" sz="2000" b="1" smtClean="0">
                <a:latin typeface="华文楷体" pitchFamily="2" charset="-122"/>
                <a:ea typeface="华文楷体" pitchFamily="2" charset="-122"/>
              </a:rPr>
              <a:t> 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管径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50-200um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，内皮外平滑肌或有或无，外膜薄。</a:t>
            </a:r>
          </a:p>
        </p:txBody>
      </p:sp>
      <p:pic>
        <p:nvPicPr>
          <p:cNvPr id="138244" name="Picture 5" descr="图片4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773238"/>
            <a:ext cx="4114800" cy="4554537"/>
          </a:xfrm>
          <a:prstGeom prst="rect">
            <a:avLst/>
          </a:prstGeom>
          <a:noFill/>
          <a:ln w="76200" cmpd="tri">
            <a:solidFill>
              <a:srgbClr val="FF6600"/>
            </a:solidFill>
            <a:prstDash val="dashDot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9266" name="Group 1032"/>
          <p:cNvGrpSpPr>
            <a:grpSpLocks/>
          </p:cNvGrpSpPr>
          <p:nvPr/>
        </p:nvGrpSpPr>
        <p:grpSpPr bwMode="auto">
          <a:xfrm>
            <a:off x="900113" y="836613"/>
            <a:ext cx="7488237" cy="4784725"/>
            <a:chOff x="113" y="164"/>
            <a:chExt cx="5562" cy="3513"/>
          </a:xfrm>
        </p:grpSpPr>
        <p:pic>
          <p:nvPicPr>
            <p:cNvPr id="139269" name="Picture 1028" descr="10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29" r="30418" b="1672"/>
            <a:stretch>
              <a:fillRect/>
            </a:stretch>
          </p:blipFill>
          <p:spPr bwMode="auto">
            <a:xfrm>
              <a:off x="113" y="164"/>
              <a:ext cx="2833" cy="3513"/>
            </a:xfrm>
            <a:prstGeom prst="rect">
              <a:avLst/>
            </a:prstGeom>
            <a:noFill/>
            <a:ln w="222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9270" name="Picture 1029" descr="9"/>
            <p:cNvPicPr>
              <a:picLocks noChangeAspect="1" noChangeArrowheads="1"/>
            </p:cNvPicPr>
            <p:nvPr/>
          </p:nvPicPr>
          <p:blipFill>
            <a:blip r:embed="rId3">
              <a:lum bright="-6000" contrast="6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95" r="25847"/>
            <a:stretch>
              <a:fillRect/>
            </a:stretch>
          </p:blipFill>
          <p:spPr bwMode="auto">
            <a:xfrm>
              <a:off x="2971" y="164"/>
              <a:ext cx="2704" cy="3513"/>
            </a:xfrm>
            <a:prstGeom prst="rect">
              <a:avLst/>
            </a:prstGeom>
            <a:noFill/>
            <a:ln w="22225">
              <a:solidFill>
                <a:schemeClr val="accent2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75462" name="AutoShape 1030"/>
          <p:cNvSpPr>
            <a:spLocks noChangeArrowheads="1"/>
          </p:cNvSpPr>
          <p:nvPr/>
        </p:nvSpPr>
        <p:spPr bwMode="auto">
          <a:xfrm>
            <a:off x="1835150" y="5805488"/>
            <a:ext cx="1800225" cy="609600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0" lang="zh-CN" altLang="en-US" sz="3200" b="1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微静脉</a:t>
            </a:r>
          </a:p>
        </p:txBody>
      </p:sp>
      <p:sp>
        <p:nvSpPr>
          <p:cNvPr id="275463" name="AutoShape 1031"/>
          <p:cNvSpPr>
            <a:spLocks noChangeArrowheads="1"/>
          </p:cNvSpPr>
          <p:nvPr/>
        </p:nvSpPr>
        <p:spPr bwMode="auto">
          <a:xfrm>
            <a:off x="5580063" y="5805488"/>
            <a:ext cx="1800225" cy="609600"/>
          </a:xfrm>
          <a:prstGeom prst="flowChartAlternateProcess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r>
              <a:rPr kumimoji="0" lang="zh-CN" altLang="en-US" sz="3200" b="1" dirty="0">
                <a:solidFill>
                  <a:srgbClr val="CC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</a:rPr>
              <a:t>微动脉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30238"/>
            <a:ext cx="74168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三）小静脉</a:t>
            </a: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40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(small  vein)</a:t>
            </a:r>
          </a:p>
        </p:txBody>
      </p:sp>
      <p:sp>
        <p:nvSpPr>
          <p:cNvPr id="72707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2205038"/>
            <a:ext cx="3817938" cy="3959225"/>
          </a:xfrm>
        </p:spPr>
        <p:txBody>
          <a:bodyPr rtlCol="0">
            <a:normAutofit lnSpcReduction="10000"/>
          </a:bodyPr>
          <a:lstStyle/>
          <a:p>
            <a:pPr eaLnBrk="1" fontAlgn="auto" hangingPunct="1">
              <a:lnSpc>
                <a:spcPct val="135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en-US" altLang="zh-CN" sz="2800" b="1">
                <a:latin typeface="华文楷体" pitchFamily="2" charset="-122"/>
                <a:ea typeface="华文楷体" pitchFamily="2" charset="-122"/>
              </a:rPr>
              <a:t>       </a:t>
            </a:r>
            <a:r>
              <a:rPr lang="zh-CN" altLang="en-US" b="1">
                <a:latin typeface="华文楷体" pitchFamily="2" charset="-122"/>
                <a:ea typeface="华文楷体" pitchFamily="2" charset="-122"/>
              </a:rPr>
              <a:t>管径</a:t>
            </a:r>
            <a:r>
              <a:rPr lang="en-US" altLang="zh-CN" b="1">
                <a:latin typeface="华文楷体" pitchFamily="2" charset="-122"/>
                <a:ea typeface="华文楷体" pitchFamily="2" charset="-122"/>
              </a:rPr>
              <a:t>200um</a:t>
            </a:r>
            <a:r>
              <a:rPr lang="zh-CN" altLang="en-US" b="1">
                <a:latin typeface="华文楷体" pitchFamily="2" charset="-122"/>
                <a:ea typeface="华文楷体" pitchFamily="2" charset="-122"/>
              </a:rPr>
              <a:t>以上，内皮外有一层较完整的平滑肌纤维。较大的小静脉中膜有一至数层平滑肌，外膜变厚。</a:t>
            </a:r>
          </a:p>
        </p:txBody>
      </p:sp>
      <p:pic>
        <p:nvPicPr>
          <p:cNvPr id="140292" name="Picture 5" descr="图片4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6100" y="1628775"/>
            <a:ext cx="4090988" cy="4776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Text Box 2"/>
          <p:cNvSpPr txBox="1">
            <a:spLocks noChangeArrowheads="1"/>
          </p:cNvSpPr>
          <p:nvPr/>
        </p:nvSpPr>
        <p:spPr bwMode="auto">
          <a:xfrm>
            <a:off x="3276600" y="5586413"/>
            <a:ext cx="30289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kumimoji="0" lang="zh-CN" altLang="en-US" sz="3200" b="1">
                <a:latin typeface="Comic Sans MS" pitchFamily="66" charset="0"/>
              </a:rPr>
              <a:t>小动脉和小静脉</a:t>
            </a:r>
          </a:p>
        </p:txBody>
      </p:sp>
      <p:pic>
        <p:nvPicPr>
          <p:cNvPr id="141315" name="Picture 3" descr="arteriole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913" y="893763"/>
            <a:ext cx="7150100" cy="4551362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114425" y="620713"/>
            <a:ext cx="8029575" cy="936625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四）中静脉</a:t>
            </a:r>
            <a:r>
              <a:rPr lang="en-US" altLang="zh-CN" sz="40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(medium-sized  vein)</a:t>
            </a:r>
          </a:p>
        </p:txBody>
      </p:sp>
      <p:sp>
        <p:nvSpPr>
          <p:cNvPr id="142339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485900"/>
            <a:ext cx="4752975" cy="4751388"/>
          </a:xfrm>
        </p:spPr>
        <p:txBody>
          <a:bodyPr/>
          <a:lstStyle/>
          <a:p>
            <a:pPr marL="0" indent="0" eaLnBrk="1" hangingPunct="1">
              <a:lnSpc>
                <a:spcPct val="135000"/>
              </a:lnSpc>
              <a:buFont typeface="Wingdings" pitchFamily="2" charset="2"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管径</a:t>
            </a: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2-10mm</a:t>
            </a: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。</a:t>
            </a:r>
          </a:p>
          <a:p>
            <a:pPr marL="0" indent="0" eaLnBrk="1" hangingPunct="1">
              <a:lnSpc>
                <a:spcPct val="135000"/>
              </a:lnSpc>
              <a:buFont typeface="Wingdings" pitchFamily="2" charset="2"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－内膜薄，内弹性膜不明显。</a:t>
            </a:r>
          </a:p>
          <a:p>
            <a:pPr marL="0" indent="0" eaLnBrk="1" hangingPunct="1">
              <a:lnSpc>
                <a:spcPct val="135000"/>
              </a:lnSpc>
              <a:buFont typeface="Wingdings" pitchFamily="2" charset="2"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－中膜比其伴行的动脉薄，环行平滑肌分布稀疏。</a:t>
            </a:r>
          </a:p>
          <a:p>
            <a:pPr marL="0" indent="0" eaLnBrk="1" hangingPunct="1">
              <a:lnSpc>
                <a:spcPct val="135000"/>
              </a:lnSpc>
              <a:buFont typeface="Wingdings" pitchFamily="2" charset="2"/>
              <a:buNone/>
            </a:pPr>
            <a:r>
              <a:rPr lang="zh-CN" altLang="en-US" sz="2800" b="1" smtClean="0">
                <a:latin typeface="华文楷体" pitchFamily="2" charset="-122"/>
                <a:ea typeface="华文楷体" pitchFamily="2" charset="-122"/>
              </a:rPr>
              <a:t>－外膜较厚，无外弹性膜，有的可有纵行平滑肌束，常见营养血管和神经。</a:t>
            </a:r>
          </a:p>
        </p:txBody>
      </p:sp>
      <p:pic>
        <p:nvPicPr>
          <p:cNvPr id="142340" name="Picture 4" descr="图片4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7700" y="1557338"/>
            <a:ext cx="2995613" cy="460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85825" y="547688"/>
            <a:ext cx="8258175" cy="1152525"/>
          </a:xfrm>
        </p:spPr>
        <p:txBody>
          <a:bodyPr/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五）大静脉</a:t>
            </a: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 </a:t>
            </a:r>
            <a:r>
              <a:rPr lang="en-US" altLang="zh-CN" sz="40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(large  vein)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916113"/>
            <a:ext cx="3455988" cy="4392612"/>
          </a:xfrm>
        </p:spPr>
        <p:txBody>
          <a:bodyPr rtlCol="0">
            <a:normAutofit lnSpcReduction="10000"/>
          </a:bodyPr>
          <a:lstStyle/>
          <a:p>
            <a:pPr marL="0" indent="358775" eaLnBrk="1" fontAlgn="auto" hangingPunct="1">
              <a:lnSpc>
                <a:spcPct val="13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r>
              <a:rPr lang="zh-CN" altLang="en-US" b="1">
                <a:latin typeface="华文楷体" pitchFamily="2" charset="-122"/>
                <a:ea typeface="华文楷体" pitchFamily="2" charset="-122"/>
              </a:rPr>
              <a:t>管径大于</a:t>
            </a:r>
            <a:r>
              <a:rPr lang="en-US" altLang="zh-CN" b="1">
                <a:latin typeface="华文楷体" pitchFamily="2" charset="-122"/>
                <a:ea typeface="华文楷体" pitchFamily="2" charset="-122"/>
              </a:rPr>
              <a:t>10mm</a:t>
            </a:r>
            <a:r>
              <a:rPr lang="zh-CN" altLang="en-US" b="1">
                <a:latin typeface="华文楷体" pitchFamily="2" charset="-122"/>
                <a:ea typeface="华文楷体" pitchFamily="2" charset="-122"/>
              </a:rPr>
              <a:t>，内膜薄。中膜不发达，为几层稀疏的平滑肌，有的甚至没有。外膜最厚，常见较多的纵行平滑肌束。</a:t>
            </a:r>
          </a:p>
        </p:txBody>
      </p:sp>
      <p:pic>
        <p:nvPicPr>
          <p:cNvPr id="143364" name="Picture 4" descr="6"/>
          <p:cNvPicPr>
            <a:picLocks noChangeAspect="1" noChangeArrowheads="1"/>
          </p:cNvPicPr>
          <p:nvPr/>
        </p:nvPicPr>
        <p:blipFill>
          <a:blip r:embed="rId2">
            <a:lum bright="-6000" contras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01" b="8199"/>
          <a:stretch>
            <a:fillRect/>
          </a:stretch>
        </p:blipFill>
        <p:spPr bwMode="auto">
          <a:xfrm>
            <a:off x="4284663" y="1741488"/>
            <a:ext cx="4175125" cy="4640262"/>
          </a:xfrm>
          <a:prstGeom prst="rect">
            <a:avLst/>
          </a:prstGeom>
          <a:noFill/>
          <a:ln w="9525">
            <a:solidFill>
              <a:srgbClr val="990099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1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914400" y="333375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latin typeface="华文新魏" pitchFamily="2" charset="-122"/>
                <a:ea typeface="华文新魏" pitchFamily="2" charset="-122"/>
              </a:rPr>
              <a:t>毛细血管模式图</a:t>
            </a:r>
            <a:endParaRPr dirty="0">
              <a:solidFill>
                <a:schemeClr val="accent4"/>
              </a:solidFill>
              <a:latin typeface="华文新魏" pitchFamily="2" charset="-122"/>
              <a:ea typeface="华文新魏" pitchFamily="2" charset="-122"/>
            </a:endParaRPr>
          </a:p>
        </p:txBody>
      </p:sp>
      <p:pic>
        <p:nvPicPr>
          <p:cNvPr id="58371" name="Picture 4" descr="8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196975"/>
            <a:ext cx="6972300" cy="5214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4" name="Rectangle 14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638175"/>
            <a:ext cx="8229600" cy="919163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ea typeface="华文楷体" pitchFamily="2" charset="-122"/>
              </a:rPr>
              <a:t>大静脉</a:t>
            </a:r>
            <a:endParaRPr dirty="0">
              <a:solidFill>
                <a:schemeClr val="accent4"/>
              </a:solidFill>
              <a:ea typeface="华文楷体" pitchFamily="2" charset="-122"/>
            </a:endParaRPr>
          </a:p>
        </p:txBody>
      </p:sp>
      <p:pic>
        <p:nvPicPr>
          <p:cNvPr id="144387" name="Picture 16" descr="Large Vei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400" y="1341438"/>
            <a:ext cx="7004050" cy="5040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9" name="Rectangle 5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85775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（</a:t>
            </a:r>
            <a:r>
              <a:rPr dirty="0" err="1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六）静脉瓣</a:t>
            </a:r>
            <a:endParaRPr dirty="0">
              <a:solidFill>
                <a:schemeClr val="accent4"/>
              </a:solidFill>
              <a:latin typeface="华文楷体" pitchFamily="2" charset="-122"/>
              <a:ea typeface="华文楷体" pitchFamily="2" charset="-122"/>
            </a:endParaRPr>
          </a:p>
        </p:txBody>
      </p:sp>
      <p:sp>
        <p:nvSpPr>
          <p:cNvPr id="1454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692150"/>
            <a:ext cx="8497888" cy="3671888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3600" b="1" smtClean="0">
                <a:latin typeface="华文楷体" pitchFamily="2" charset="-122"/>
                <a:ea typeface="华文楷体" pitchFamily="2" charset="-122"/>
              </a:rPr>
              <a:t> </a:t>
            </a:r>
            <a:endParaRPr lang="en-US" altLang="zh-CN" sz="2800" b="1" smtClean="0">
              <a:latin typeface="华文楷体" pitchFamily="2" charset="-122"/>
              <a:ea typeface="华文楷体" pitchFamily="2" charset="-122"/>
            </a:endParaRPr>
          </a:p>
          <a:p>
            <a:pPr eaLnBrk="1" hangingPunct="1">
              <a:lnSpc>
                <a:spcPct val="130000"/>
              </a:lnSpc>
              <a:buClr>
                <a:srgbClr val="FF33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管径</a:t>
            </a: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2mm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以上的静脉常有静脉瓣。</a:t>
            </a:r>
          </a:p>
          <a:p>
            <a:pPr eaLnBrk="1" hangingPunct="1">
              <a:lnSpc>
                <a:spcPct val="130000"/>
              </a:lnSpc>
              <a:buClr>
                <a:srgbClr val="FF33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由内膜凸入管腔褶叠而成。表面为内皮，内为结缔组织，含较多弹性纤维。</a:t>
            </a:r>
          </a:p>
          <a:p>
            <a:pPr eaLnBrk="1" hangingPunct="1">
              <a:lnSpc>
                <a:spcPct val="130000"/>
              </a:lnSpc>
              <a:buClr>
                <a:srgbClr val="FF33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功能：防止血液逆流。</a:t>
            </a:r>
          </a:p>
        </p:txBody>
      </p:sp>
      <p:pic>
        <p:nvPicPr>
          <p:cNvPr id="145412" name="Picture 4" descr="valve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3950" y="3357563"/>
            <a:ext cx="2940050" cy="3048000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434" name="Picture 2"/>
          <p:cNvPicPr>
            <a:picLocks noChangeAspect="1" noChangeArrowheads="1"/>
          </p:cNvPicPr>
          <p:nvPr/>
        </p:nvPicPr>
        <p:blipFill>
          <a:blip r:embed="rId2">
            <a:lum bright="-12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549275"/>
            <a:ext cx="4572000" cy="323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6435" name="Picture 5" descr="VENOUS%20VALVE%20SMALL%202">
            <a:hlinkClick r:id="rId3"/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97238"/>
            <a:ext cx="4572000" cy="344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266825" y="930275"/>
            <a:ext cx="7877175" cy="769938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sz="4800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七   心 脏</a:t>
            </a:r>
          </a:p>
        </p:txBody>
      </p:sp>
      <p:sp>
        <p:nvSpPr>
          <p:cNvPr id="1484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685800" y="1773238"/>
            <a:ext cx="8458200" cy="4114800"/>
          </a:xfrm>
        </p:spPr>
        <p:txBody>
          <a:bodyPr/>
          <a:lstStyle/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      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心脏的壁很厚，主要由心肌构成。心脏规律性的收缩，赋予血液流动的能量。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（一） 心壁的结构：</a:t>
            </a:r>
          </a:p>
          <a:p>
            <a:pPr eaLnBrk="1" hangingPunct="1"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      心壁由内向外由</a:t>
            </a:r>
            <a:r>
              <a:rPr lang="zh-CN" altLang="en-US" b="1" u="sng" smtClean="0">
                <a:latin typeface="华文楷体" pitchFamily="2" charset="-122"/>
                <a:ea typeface="华文楷体" pitchFamily="2" charset="-122"/>
              </a:rPr>
              <a:t>心内膜，心肌膜和心外膜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三层构成。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228" name="a-915.mpg">
            <a:hlinkClick r:id="" action="ppaction://media"/>
          </p:cNvPr>
          <p:cNvPicPr>
            <a:picLocks noGrp="1" noChangeAspect="1" noChangeArrowheads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7624" y="1052736"/>
            <a:ext cx="6780213" cy="5084762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362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362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36228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36228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22" name="Text Box 2"/>
          <p:cNvSpPr txBox="1">
            <a:spLocks noChangeArrowheads="1"/>
          </p:cNvSpPr>
          <p:nvPr/>
        </p:nvSpPr>
        <p:spPr bwMode="auto">
          <a:xfrm>
            <a:off x="539750" y="981075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心的位置、外形和毗邻</a:t>
            </a:r>
          </a:p>
        </p:txBody>
      </p:sp>
      <p:sp>
        <p:nvSpPr>
          <p:cNvPr id="286723" name="Text Box 3"/>
          <p:cNvSpPr txBox="1">
            <a:spLocks noChangeArrowheads="1"/>
          </p:cNvSpPr>
          <p:nvPr/>
        </p:nvSpPr>
        <p:spPr bwMode="auto">
          <a:xfrm>
            <a:off x="457200" y="1828800"/>
            <a:ext cx="4495800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华文楷体" pitchFamily="2" charset="-122"/>
              </a:rPr>
              <a:t>1. </a:t>
            </a:r>
            <a:r>
              <a:rPr lang="zh-CN" altLang="en-US" sz="2000" b="1">
                <a:latin typeface="华文楷体" pitchFamily="2" charset="-122"/>
              </a:rPr>
              <a:t>心的位置</a:t>
            </a:r>
            <a:r>
              <a:rPr lang="zh-CN" altLang="en-US" b="1">
                <a:latin typeface="华文楷体" pitchFamily="2" charset="-122"/>
              </a:rPr>
              <a:t>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      </a:t>
            </a:r>
            <a:r>
              <a:rPr lang="en-US" altLang="zh-CN" sz="2000" b="1">
                <a:latin typeface="华文楷体" pitchFamily="2" charset="-122"/>
              </a:rPr>
              <a:t>2</a:t>
            </a:r>
            <a:r>
              <a:rPr lang="en-US" altLang="zh-CN" sz="2000" b="1">
                <a:latin typeface="华文楷体" pitchFamily="2" charset="-122"/>
                <a:cs typeface="Times New Roman" pitchFamily="18" charset="0"/>
              </a:rPr>
              <a:t>/3</a:t>
            </a:r>
            <a:r>
              <a:rPr lang="zh-CN" altLang="en-US" sz="2000" b="1">
                <a:latin typeface="华文楷体" pitchFamily="2" charset="-122"/>
              </a:rPr>
              <a:t>位于中线的左侧、</a:t>
            </a:r>
            <a:r>
              <a:rPr lang="en-US" altLang="zh-CN" sz="2000" b="1">
                <a:latin typeface="华文楷体" pitchFamily="2" charset="-122"/>
              </a:rPr>
              <a:t>1/3</a:t>
            </a:r>
            <a:r>
              <a:rPr lang="zh-CN" altLang="en-US" sz="2000" b="1">
                <a:latin typeface="华文楷体" pitchFamily="2" charset="-122"/>
              </a:rPr>
              <a:t>位于 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  中线的右侧 </a:t>
            </a:r>
          </a:p>
        </p:txBody>
      </p:sp>
      <p:pic>
        <p:nvPicPr>
          <p:cNvPr id="286724" name="Picture 4" descr="心脏位置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4075" y="1143000"/>
            <a:ext cx="4479925" cy="518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25" name="AutoShape 5"/>
          <p:cNvSpPr>
            <a:spLocks/>
          </p:cNvSpPr>
          <p:nvPr/>
        </p:nvSpPr>
        <p:spPr bwMode="auto">
          <a:xfrm>
            <a:off x="762000" y="3429000"/>
            <a:ext cx="228600" cy="1981200"/>
          </a:xfrm>
          <a:prstGeom prst="leftBrace">
            <a:avLst>
              <a:gd name="adj1" fmla="val 72222"/>
              <a:gd name="adj2" fmla="val 50000"/>
            </a:avLst>
          </a:prstGeom>
          <a:noFill/>
          <a:ln w="19050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6726" name="Text Box 6"/>
          <p:cNvSpPr txBox="1">
            <a:spLocks noChangeArrowheads="1"/>
          </p:cNvSpPr>
          <p:nvPr/>
        </p:nvSpPr>
        <p:spPr bwMode="auto">
          <a:xfrm>
            <a:off x="1066800" y="3276600"/>
            <a:ext cx="3429000" cy="222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前：胸骨体、第</a:t>
            </a:r>
            <a:r>
              <a:rPr lang="en-US" altLang="zh-CN" sz="2000" b="1">
                <a:latin typeface="华文楷体" pitchFamily="2" charset="-122"/>
              </a:rPr>
              <a:t>2</a:t>
            </a:r>
            <a:r>
              <a:rPr lang="en-US" altLang="zh-CN" sz="2000" b="1">
                <a:latin typeface="华文楷体" pitchFamily="2" charset="-122"/>
                <a:cs typeface="Times New Roman" pitchFamily="18" charset="0"/>
              </a:rPr>
              <a:t>~6</a:t>
            </a:r>
            <a:r>
              <a:rPr lang="zh-CN" altLang="en-US" sz="2000" b="1">
                <a:latin typeface="华文楷体" pitchFamily="2" charset="-122"/>
              </a:rPr>
              <a:t>肋软骨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后：第</a:t>
            </a:r>
            <a:r>
              <a:rPr lang="en-US" altLang="zh-CN" sz="2000" b="1">
                <a:latin typeface="华文楷体" pitchFamily="2" charset="-122"/>
              </a:rPr>
              <a:t>5 ~ 8</a:t>
            </a:r>
            <a:r>
              <a:rPr lang="zh-CN" altLang="en-US" sz="2000" b="1">
                <a:latin typeface="华文楷体" pitchFamily="2" charset="-122"/>
              </a:rPr>
              <a:t>胸椎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两侧：胸膜腔、肺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上：大血管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下：膈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67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6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67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67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86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5" presetClass="entr" presetSubtype="5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26" dur="500"/>
                                        <p:tgtEl>
                                          <p:spTgt spid="286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22" grpId="0" autoUpdateAnimBg="0"/>
      <p:bldP spid="286723" grpId="0" autoUpdateAnimBg="0"/>
      <p:bldP spid="286725" grpId="0" animBg="1"/>
      <p:bldP spid="286726" grpId="0" autoUpdateAnimBg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Text Box 3"/>
          <p:cNvSpPr txBox="1">
            <a:spLocks noChangeArrowheads="1"/>
          </p:cNvSpPr>
          <p:nvPr/>
        </p:nvSpPr>
        <p:spPr bwMode="auto">
          <a:xfrm>
            <a:off x="381000" y="869950"/>
            <a:ext cx="50292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2.</a:t>
            </a:r>
            <a:r>
              <a:rPr lang="zh-CN" altLang="en-US" b="1">
                <a:latin typeface="华文楷体" pitchFamily="2" charset="-122"/>
              </a:rPr>
              <a:t>外形：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心尖：左心室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心底：左心室、小部分右心房</a:t>
            </a:r>
          </a:p>
        </p:txBody>
      </p:sp>
      <p:sp>
        <p:nvSpPr>
          <p:cNvPr id="151555" name="AutoShape 4"/>
          <p:cNvSpPr>
            <a:spLocks/>
          </p:cNvSpPr>
          <p:nvPr/>
        </p:nvSpPr>
        <p:spPr bwMode="auto">
          <a:xfrm>
            <a:off x="685800" y="2278063"/>
            <a:ext cx="76200" cy="762000"/>
          </a:xfrm>
          <a:prstGeom prst="leftBrace">
            <a:avLst>
              <a:gd name="adj1" fmla="val 83333"/>
              <a:gd name="adj2" fmla="val 50000"/>
            </a:avLst>
          </a:prstGeom>
          <a:noFill/>
          <a:ln w="95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51556" name="AutoShape 5"/>
          <p:cNvSpPr>
            <a:spLocks/>
          </p:cNvSpPr>
          <p:nvPr/>
        </p:nvSpPr>
        <p:spPr bwMode="auto">
          <a:xfrm>
            <a:off x="685800" y="3421063"/>
            <a:ext cx="76200" cy="838200"/>
          </a:xfrm>
          <a:prstGeom prst="leftBrace">
            <a:avLst>
              <a:gd name="adj1" fmla="val 91667"/>
              <a:gd name="adj2" fmla="val 50000"/>
            </a:avLst>
          </a:prstGeom>
          <a:noFill/>
          <a:ln w="95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8774" name="AutoShape 6"/>
          <p:cNvSpPr>
            <a:spLocks/>
          </p:cNvSpPr>
          <p:nvPr/>
        </p:nvSpPr>
        <p:spPr bwMode="auto">
          <a:xfrm>
            <a:off x="685800" y="4941888"/>
            <a:ext cx="76200" cy="1371600"/>
          </a:xfrm>
          <a:prstGeom prst="leftBrace">
            <a:avLst>
              <a:gd name="adj1" fmla="val 150000"/>
              <a:gd name="adj2" fmla="val 50000"/>
            </a:avLst>
          </a:prstGeom>
          <a:noFill/>
          <a:ln w="95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8775" name="Text Box 7"/>
          <p:cNvSpPr txBox="1">
            <a:spLocks noChangeArrowheads="1"/>
          </p:cNvSpPr>
          <p:nvPr/>
        </p:nvSpPr>
        <p:spPr bwMode="auto">
          <a:xfrm>
            <a:off x="755650" y="4848225"/>
            <a:ext cx="3733800" cy="1604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前室间沟：分隔左、右心室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后室间沟：分隔左、右心室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冠状沟：分隔心房、心室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房间沟：分隔左、右心房</a:t>
            </a:r>
          </a:p>
        </p:txBody>
      </p:sp>
      <p:sp>
        <p:nvSpPr>
          <p:cNvPr id="151559" name="Text Box 8"/>
          <p:cNvSpPr txBox="1">
            <a:spLocks noChangeArrowheads="1"/>
          </p:cNvSpPr>
          <p:nvPr/>
        </p:nvSpPr>
        <p:spPr bwMode="auto">
          <a:xfrm>
            <a:off x="228600" y="2354263"/>
            <a:ext cx="458788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两面</a:t>
            </a:r>
          </a:p>
        </p:txBody>
      </p:sp>
      <p:sp>
        <p:nvSpPr>
          <p:cNvPr id="151560" name="Text Box 9"/>
          <p:cNvSpPr txBox="1">
            <a:spLocks noChangeArrowheads="1"/>
          </p:cNvSpPr>
          <p:nvPr/>
        </p:nvSpPr>
        <p:spPr bwMode="auto">
          <a:xfrm>
            <a:off x="228600" y="3573463"/>
            <a:ext cx="458788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三缘</a:t>
            </a:r>
          </a:p>
        </p:txBody>
      </p:sp>
      <p:sp>
        <p:nvSpPr>
          <p:cNvPr id="151561" name="Text Box 10"/>
          <p:cNvSpPr txBox="1">
            <a:spLocks noChangeArrowheads="1"/>
          </p:cNvSpPr>
          <p:nvPr/>
        </p:nvSpPr>
        <p:spPr bwMode="auto">
          <a:xfrm>
            <a:off x="227013" y="5086350"/>
            <a:ext cx="458787" cy="120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四条沟</a:t>
            </a:r>
          </a:p>
        </p:txBody>
      </p:sp>
      <p:sp>
        <p:nvSpPr>
          <p:cNvPr id="288779" name="AutoShape 11"/>
          <p:cNvSpPr>
            <a:spLocks/>
          </p:cNvSpPr>
          <p:nvPr/>
        </p:nvSpPr>
        <p:spPr bwMode="auto">
          <a:xfrm flipH="1">
            <a:off x="3733800" y="5399088"/>
            <a:ext cx="152400" cy="914400"/>
          </a:xfrm>
          <a:prstGeom prst="leftBrace">
            <a:avLst>
              <a:gd name="adj1" fmla="val 50000"/>
              <a:gd name="adj2" fmla="val 50000"/>
            </a:avLst>
          </a:prstGeom>
          <a:noFill/>
          <a:ln w="952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88780" name="Text Box 12"/>
          <p:cNvSpPr txBox="1">
            <a:spLocks noChangeArrowheads="1"/>
          </p:cNvSpPr>
          <p:nvPr/>
        </p:nvSpPr>
        <p:spPr bwMode="auto">
          <a:xfrm>
            <a:off x="3886200" y="5697538"/>
            <a:ext cx="1219200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房室交点</a:t>
            </a:r>
          </a:p>
        </p:txBody>
      </p:sp>
      <p:sp>
        <p:nvSpPr>
          <p:cNvPr id="151564" name="Text Box 13"/>
          <p:cNvSpPr txBox="1">
            <a:spLocks noChangeArrowheads="1"/>
          </p:cNvSpPr>
          <p:nvPr/>
        </p:nvSpPr>
        <p:spPr bwMode="auto">
          <a:xfrm>
            <a:off x="762000" y="3219450"/>
            <a:ext cx="3962400" cy="119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左缘：左心室（大部）左心耳（小部）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右缘：右心房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下缘：右心室、心尖</a:t>
            </a:r>
          </a:p>
        </p:txBody>
      </p:sp>
      <p:sp>
        <p:nvSpPr>
          <p:cNvPr id="151565" name="Text Box 14"/>
          <p:cNvSpPr txBox="1">
            <a:spLocks noChangeArrowheads="1"/>
          </p:cNvSpPr>
          <p:nvPr/>
        </p:nvSpPr>
        <p:spPr bwMode="auto">
          <a:xfrm>
            <a:off x="762000" y="2049463"/>
            <a:ext cx="4419600" cy="173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胸肋面：右心房、右心室（大部）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     左心耳、左心室（小部）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膈面：左心室、小部分右室</a:t>
            </a:r>
          </a:p>
          <a:p>
            <a:pPr eaLnBrk="1" hangingPunct="1">
              <a:spcBef>
                <a:spcPct val="50000"/>
              </a:spcBef>
            </a:pPr>
            <a:endParaRPr lang="en-US" altLang="zh-CN" sz="2400" b="1">
              <a:latin typeface="华文楷体" pitchFamily="2" charset="-122"/>
            </a:endParaRPr>
          </a:p>
        </p:txBody>
      </p:sp>
      <p:pic>
        <p:nvPicPr>
          <p:cNvPr id="151566" name="Picture 15" descr="a-9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549275"/>
            <a:ext cx="3348037" cy="3240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567" name="Picture 16" descr="a-94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963" y="3213100"/>
            <a:ext cx="3348037" cy="3241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8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28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88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7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2887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8774" grpId="0" animBg="1"/>
      <p:bldP spid="288775" grpId="0" autoUpdateAnimBg="0"/>
      <p:bldP spid="288779" grpId="0" animBg="1"/>
      <p:bldP spid="288780" grpId="0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9794" name="Picture 2" descr="心脏内部右侧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13" y="549275"/>
            <a:ext cx="2655887" cy="369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9795" name="Text Box 3"/>
          <p:cNvSpPr txBox="1">
            <a:spLocks noChangeArrowheads="1"/>
          </p:cNvSpPr>
          <p:nvPr/>
        </p:nvSpPr>
        <p:spPr bwMode="auto">
          <a:xfrm>
            <a:off x="2971800" y="512763"/>
            <a:ext cx="243840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>
                <a:latin typeface="华文楷体" pitchFamily="2" charset="-122"/>
              </a:rPr>
              <a:t>二、    心  腔</a:t>
            </a:r>
          </a:p>
        </p:txBody>
      </p:sp>
      <p:sp>
        <p:nvSpPr>
          <p:cNvPr id="289796" name="Text Box 4"/>
          <p:cNvSpPr txBox="1">
            <a:spLocks noChangeArrowheads="1"/>
          </p:cNvSpPr>
          <p:nvPr/>
        </p:nvSpPr>
        <p:spPr bwMode="auto">
          <a:xfrm>
            <a:off x="304800" y="1120775"/>
            <a:ext cx="556260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sz="2400" b="1">
                <a:latin typeface="华文楷体" pitchFamily="2" charset="-122"/>
              </a:rPr>
              <a:t>1.</a:t>
            </a:r>
            <a:r>
              <a:rPr lang="zh-CN" altLang="en-US" sz="2400" b="1">
                <a:latin typeface="华文楷体" pitchFamily="2" charset="-122"/>
              </a:rPr>
              <a:t>右心房：以界嵴分为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  </a:t>
            </a:r>
            <a:r>
              <a:rPr lang="en-US" altLang="zh-CN" sz="2400" b="1">
                <a:latin typeface="华文楷体" pitchFamily="2" charset="-122"/>
              </a:rPr>
              <a:t>1</a:t>
            </a:r>
            <a:r>
              <a:rPr lang="zh-CN" altLang="en-US" sz="2400" b="1">
                <a:latin typeface="华文楷体" pitchFamily="2" charset="-122"/>
              </a:rPr>
              <a:t>）固有心房：右心耳、梳状肌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  </a:t>
            </a:r>
            <a:r>
              <a:rPr lang="en-US" altLang="zh-CN" sz="2400" b="1">
                <a:latin typeface="华文楷体" pitchFamily="2" charset="-122"/>
              </a:rPr>
              <a:t>2</a:t>
            </a:r>
            <a:r>
              <a:rPr lang="zh-CN" altLang="en-US" sz="2400" b="1">
                <a:latin typeface="华文楷体" pitchFamily="2" charset="-122"/>
              </a:rPr>
              <a:t>）腔静脉窦：卵圆窝，上、下腔静脉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       口、冠状窦口</a:t>
            </a:r>
          </a:p>
        </p:txBody>
      </p:sp>
      <p:sp>
        <p:nvSpPr>
          <p:cNvPr id="289797" name="Text Box 5"/>
          <p:cNvSpPr txBox="1">
            <a:spLocks noChangeArrowheads="1"/>
          </p:cNvSpPr>
          <p:nvPr/>
        </p:nvSpPr>
        <p:spPr bwMode="auto">
          <a:xfrm>
            <a:off x="304800" y="2914650"/>
            <a:ext cx="5707063" cy="2282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en-US" altLang="zh-CN" sz="2400" b="1">
                <a:latin typeface="华文楷体" pitchFamily="2" charset="-122"/>
              </a:rPr>
              <a:t>2.</a:t>
            </a:r>
            <a:r>
              <a:rPr lang="zh-CN" altLang="en-US" sz="2400" b="1">
                <a:latin typeface="华文楷体" pitchFamily="2" charset="-122"/>
              </a:rPr>
              <a:t>右心室：以室上嵴分为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  </a:t>
            </a:r>
            <a:r>
              <a:rPr lang="en-US" altLang="zh-CN" sz="2400" b="1">
                <a:latin typeface="华文楷体" pitchFamily="2" charset="-122"/>
              </a:rPr>
              <a:t>1</a:t>
            </a:r>
            <a:r>
              <a:rPr lang="zh-CN" altLang="en-US" sz="2400" b="1">
                <a:latin typeface="华文楷体" pitchFamily="2" charset="-122"/>
              </a:rPr>
              <a:t>）流入道：即窦部（固有心腔）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        隔缘肉柱或节制索（前乳头肌）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        三尖瓣复合体（三尖瓣环、瓣尖、 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        腱索、乳头肌）</a:t>
            </a:r>
          </a:p>
        </p:txBody>
      </p:sp>
      <p:sp>
        <p:nvSpPr>
          <p:cNvPr id="289798" name="Text Box 6"/>
          <p:cNvSpPr txBox="1">
            <a:spLocks noChangeArrowheads="1"/>
          </p:cNvSpPr>
          <p:nvPr/>
        </p:nvSpPr>
        <p:spPr bwMode="auto">
          <a:xfrm>
            <a:off x="381000" y="5232400"/>
            <a:ext cx="5867400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sz="2400" b="1">
                <a:latin typeface="华文楷体" pitchFamily="2" charset="-122"/>
              </a:rPr>
              <a:t> 2</a:t>
            </a:r>
            <a:r>
              <a:rPr lang="zh-CN" altLang="en-US" sz="2400" b="1">
                <a:latin typeface="华文楷体" pitchFamily="2" charset="-122"/>
              </a:rPr>
              <a:t>）流出道：即漏斗部（动脉圆锥）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       肺动脉瓣、半月瓣小节、肺动脉窦                                 </a:t>
            </a:r>
          </a:p>
        </p:txBody>
      </p:sp>
      <p:pic>
        <p:nvPicPr>
          <p:cNvPr id="152583" name="Picture 9" descr="a-91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0375" y="4192588"/>
            <a:ext cx="2333625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97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97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89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97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97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97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897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9795" grpId="0" autoUpdateAnimBg="0"/>
      <p:bldP spid="289796" grpId="0" autoUpdateAnimBg="0"/>
      <p:bldP spid="289797" grpId="0" autoUpdateAnimBg="0"/>
      <p:bldP spid="289798" grpId="0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818" name="Picture 2" descr="心室底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0788" y="3962400"/>
            <a:ext cx="2843212" cy="2473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0819" name="Picture 3" descr="主动脉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463" y="5084763"/>
            <a:ext cx="4572000" cy="1646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4" name="Text Box 4"/>
          <p:cNvSpPr txBox="1">
            <a:spLocks noChangeArrowheads="1"/>
          </p:cNvSpPr>
          <p:nvPr/>
        </p:nvSpPr>
        <p:spPr bwMode="auto">
          <a:xfrm>
            <a:off x="2971800" y="533400"/>
            <a:ext cx="24384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二、    心  腔</a:t>
            </a:r>
          </a:p>
        </p:txBody>
      </p:sp>
      <p:sp>
        <p:nvSpPr>
          <p:cNvPr id="153605" name="Text Box 5"/>
          <p:cNvSpPr txBox="1">
            <a:spLocks noChangeArrowheads="1"/>
          </p:cNvSpPr>
          <p:nvPr/>
        </p:nvSpPr>
        <p:spPr bwMode="auto">
          <a:xfrm>
            <a:off x="304800" y="990600"/>
            <a:ext cx="55626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1.</a:t>
            </a:r>
            <a:r>
              <a:rPr lang="zh-CN" altLang="en-US" b="1">
                <a:latin typeface="华文楷体" pitchFamily="2" charset="-122"/>
              </a:rPr>
              <a:t>右心房：以界嵴分为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</a:t>
            </a:r>
            <a:r>
              <a:rPr lang="en-US" altLang="zh-CN" b="1">
                <a:latin typeface="华文楷体" pitchFamily="2" charset="-122"/>
              </a:rPr>
              <a:t>1</a:t>
            </a:r>
            <a:r>
              <a:rPr lang="zh-CN" altLang="en-US" b="1">
                <a:latin typeface="华文楷体" pitchFamily="2" charset="-122"/>
              </a:rPr>
              <a:t>）固有心房：右心耳、梳状肌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</a:t>
            </a:r>
            <a:r>
              <a:rPr lang="en-US" altLang="zh-CN" b="1">
                <a:latin typeface="华文楷体" pitchFamily="2" charset="-122"/>
              </a:rPr>
              <a:t>2</a:t>
            </a:r>
            <a:r>
              <a:rPr lang="zh-CN" altLang="en-US" b="1">
                <a:latin typeface="华文楷体" pitchFamily="2" charset="-122"/>
              </a:rPr>
              <a:t>）腔静脉窦：卵圆窝，上、下腔静脉口、冠状窦口</a:t>
            </a:r>
          </a:p>
        </p:txBody>
      </p:sp>
      <p:sp>
        <p:nvSpPr>
          <p:cNvPr id="153606" name="Text Box 6"/>
          <p:cNvSpPr txBox="1">
            <a:spLocks noChangeArrowheads="1"/>
          </p:cNvSpPr>
          <p:nvPr/>
        </p:nvSpPr>
        <p:spPr bwMode="auto">
          <a:xfrm>
            <a:off x="304800" y="2362200"/>
            <a:ext cx="6324600" cy="182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2.</a:t>
            </a:r>
            <a:r>
              <a:rPr lang="zh-CN" altLang="en-US" b="1">
                <a:latin typeface="华文楷体" pitchFamily="2" charset="-122"/>
              </a:rPr>
              <a:t>右心室：以室上嵴分为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</a:t>
            </a:r>
            <a:r>
              <a:rPr lang="en-US" altLang="zh-CN" b="1">
                <a:latin typeface="华文楷体" pitchFamily="2" charset="-122"/>
              </a:rPr>
              <a:t>1</a:t>
            </a:r>
            <a:r>
              <a:rPr lang="zh-CN" altLang="en-US" b="1">
                <a:latin typeface="华文楷体" pitchFamily="2" charset="-122"/>
              </a:rPr>
              <a:t>）流入道：即窦部（固有心腔）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隔缘肉柱或节制索（前乳头肌） 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三尖瓣复合体（三尖瓣环、瓣尖、腱索、乳头肌）</a:t>
            </a:r>
          </a:p>
        </p:txBody>
      </p:sp>
      <p:pic>
        <p:nvPicPr>
          <p:cNvPr id="290823" name="Picture 7" descr="三尖瓣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200" y="4005263"/>
            <a:ext cx="284480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08" name="Text Box 8"/>
          <p:cNvSpPr txBox="1">
            <a:spLocks noChangeArrowheads="1"/>
          </p:cNvSpPr>
          <p:nvPr/>
        </p:nvSpPr>
        <p:spPr bwMode="auto">
          <a:xfrm>
            <a:off x="381000" y="4267200"/>
            <a:ext cx="5867400" cy="890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587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 2</a:t>
            </a:r>
            <a:r>
              <a:rPr lang="zh-CN" altLang="en-US" b="1">
                <a:latin typeface="华文楷体" pitchFamily="2" charset="-122"/>
              </a:rPr>
              <a:t>）流出道：即漏斗部（动脉圆锥）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肺动脉瓣、半月瓣小节、肺动脉窦                                 </a:t>
            </a:r>
          </a:p>
        </p:txBody>
      </p:sp>
      <p:pic>
        <p:nvPicPr>
          <p:cNvPr id="153609" name="Picture 13" descr="a-91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238" y="765175"/>
            <a:ext cx="2798762" cy="270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90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08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90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842" name="Text Box 2"/>
          <p:cNvSpPr txBox="1">
            <a:spLocks noChangeArrowheads="1"/>
          </p:cNvSpPr>
          <p:nvPr/>
        </p:nvSpPr>
        <p:spPr bwMode="auto">
          <a:xfrm>
            <a:off x="381000" y="838200"/>
            <a:ext cx="22860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3.</a:t>
            </a:r>
            <a:r>
              <a:rPr lang="zh-CN" altLang="en-US" b="1">
                <a:latin typeface="华文楷体" pitchFamily="2" charset="-122"/>
              </a:rPr>
              <a:t>左心房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</a:t>
            </a:r>
            <a:r>
              <a:rPr lang="en-US" altLang="zh-CN" b="1">
                <a:latin typeface="华文楷体" pitchFamily="2" charset="-122"/>
              </a:rPr>
              <a:t>1</a:t>
            </a:r>
            <a:r>
              <a:rPr lang="zh-CN" altLang="en-US" b="1">
                <a:latin typeface="华文楷体" pitchFamily="2" charset="-122"/>
              </a:rPr>
              <a:t>）左心耳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</a:t>
            </a:r>
            <a:r>
              <a:rPr lang="en-US" altLang="zh-CN" b="1">
                <a:latin typeface="华文楷体" pitchFamily="2" charset="-122"/>
              </a:rPr>
              <a:t>2</a:t>
            </a:r>
            <a:r>
              <a:rPr lang="zh-CN" altLang="en-US" b="1">
                <a:latin typeface="华文楷体" pitchFamily="2" charset="-122"/>
              </a:rPr>
              <a:t>）左心房窦</a:t>
            </a:r>
          </a:p>
        </p:txBody>
      </p:sp>
      <p:sp>
        <p:nvSpPr>
          <p:cNvPr id="291843" name="Text Box 3"/>
          <p:cNvSpPr txBox="1">
            <a:spLocks noChangeArrowheads="1"/>
          </p:cNvSpPr>
          <p:nvPr/>
        </p:nvSpPr>
        <p:spPr bwMode="auto">
          <a:xfrm>
            <a:off x="381000" y="2209800"/>
            <a:ext cx="57912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4.</a:t>
            </a:r>
            <a:r>
              <a:rPr lang="zh-CN" altLang="en-US" b="1">
                <a:latin typeface="华文楷体" pitchFamily="2" charset="-122"/>
              </a:rPr>
              <a:t>左心室：以二尖瓣前尖分为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</a:t>
            </a:r>
            <a:r>
              <a:rPr lang="en-US" altLang="zh-CN" b="1">
                <a:latin typeface="华文楷体" pitchFamily="2" charset="-122"/>
              </a:rPr>
              <a:t>1</a:t>
            </a:r>
            <a:r>
              <a:rPr lang="zh-CN" altLang="en-US" b="1">
                <a:latin typeface="华文楷体" pitchFamily="2" charset="-122"/>
              </a:rPr>
              <a:t>）流入道：窦部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二尖瓣复合体（二尖瓣环、瓣叶、腱索、乳头肌）</a:t>
            </a:r>
          </a:p>
        </p:txBody>
      </p:sp>
      <p:pic>
        <p:nvPicPr>
          <p:cNvPr id="291844" name="Picture 4" descr="心脏内部、主动脉瓣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88" y="3789363"/>
            <a:ext cx="2995612" cy="2584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1845" name="Picture 5" descr="主动脉瓣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989513"/>
            <a:ext cx="4859338" cy="174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1846" name="Picture 6" descr="心脏内部、左侧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025" y="549275"/>
            <a:ext cx="2720975" cy="3192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1847" name="Text Box 7"/>
          <p:cNvSpPr txBox="1">
            <a:spLocks noChangeArrowheads="1"/>
          </p:cNvSpPr>
          <p:nvPr/>
        </p:nvSpPr>
        <p:spPr bwMode="auto">
          <a:xfrm>
            <a:off x="533400" y="3670300"/>
            <a:ext cx="46482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2</a:t>
            </a:r>
            <a:r>
              <a:rPr lang="zh-CN" altLang="en-US" b="1">
                <a:latin typeface="华文楷体" pitchFamily="2" charset="-122"/>
              </a:rPr>
              <a:t>）流出道：主动脉前庭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主动脉瓣、主动脉窦、冠状动脉口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endParaRPr lang="en-US" altLang="zh-CN" b="1">
              <a:latin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18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2918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18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18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1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918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9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842" grpId="0" autoUpdateAnimBg="0"/>
      <p:bldP spid="291843" grpId="0" autoUpdateAnimBg="0"/>
      <p:bldP spid="291847" grpId="0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7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1412875"/>
            <a:ext cx="4716463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</a:rPr>
              <a:t>毛细血管</a:t>
            </a:r>
            <a:endParaRPr dirty="0">
              <a:solidFill>
                <a:schemeClr val="accent4"/>
              </a:solidFill>
            </a:endParaRPr>
          </a:p>
        </p:txBody>
      </p:sp>
      <p:pic>
        <p:nvPicPr>
          <p:cNvPr id="5939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638"/>
            <a:ext cx="4868863" cy="367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9396" name="Picture 5" descr="CAPILLARY1%20WITH%20LABELS%20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1225" y="1196975"/>
            <a:ext cx="4422775" cy="331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Text Box 2"/>
          <p:cNvSpPr txBox="1">
            <a:spLocks noChangeArrowheads="1"/>
          </p:cNvSpPr>
          <p:nvPr/>
        </p:nvSpPr>
        <p:spPr bwMode="auto">
          <a:xfrm>
            <a:off x="3048000" y="457200"/>
            <a:ext cx="31242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latin typeface="华文楷体" pitchFamily="2" charset="-122"/>
              </a:rPr>
              <a:t>三、   心的构造</a:t>
            </a:r>
          </a:p>
        </p:txBody>
      </p:sp>
      <p:sp>
        <p:nvSpPr>
          <p:cNvPr id="292867" name="Text Box 3"/>
          <p:cNvSpPr txBox="1">
            <a:spLocks noChangeArrowheads="1"/>
          </p:cNvSpPr>
          <p:nvPr/>
        </p:nvSpPr>
        <p:spPr bwMode="auto">
          <a:xfrm>
            <a:off x="1143000" y="1219200"/>
            <a:ext cx="6958013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（一）心纤维性支架：又称心纤维骨骼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 组成：左、右纤维三角，</a:t>
            </a:r>
            <a:r>
              <a:rPr lang="en-US" altLang="zh-CN" sz="2000" b="1">
                <a:latin typeface="华文楷体" pitchFamily="2" charset="-122"/>
              </a:rPr>
              <a:t>4</a:t>
            </a:r>
            <a:r>
              <a:rPr lang="zh-CN" altLang="en-US" sz="2000" b="1">
                <a:latin typeface="华文楷体" pitchFamily="2" charset="-122"/>
              </a:rPr>
              <a:t>个瓣纤维环（肺动脉瓣环、               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            主动脉瓣环、二尖瓣环和三尖瓣环），圆锥韧带，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            室间隔膜部和瓣膜间隔等</a:t>
            </a:r>
          </a:p>
        </p:txBody>
      </p:sp>
      <p:pic>
        <p:nvPicPr>
          <p:cNvPr id="292868" name="Picture 4" descr="心室底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913" y="3284538"/>
            <a:ext cx="6313487" cy="309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928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928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928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8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928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2866" grpId="0" autoUpdateAnimBg="0"/>
      <p:bldP spid="292867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Text Box 2"/>
          <p:cNvSpPr txBox="1">
            <a:spLocks noChangeArrowheads="1"/>
          </p:cNvSpPr>
          <p:nvPr/>
        </p:nvSpPr>
        <p:spPr bwMode="auto">
          <a:xfrm>
            <a:off x="381000" y="887413"/>
            <a:ext cx="5486400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（二）心壁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</a:t>
            </a:r>
            <a:r>
              <a:rPr lang="en-US" altLang="zh-CN" b="1">
                <a:latin typeface="华文楷体" pitchFamily="2" charset="-122"/>
              </a:rPr>
              <a:t>1.</a:t>
            </a:r>
            <a:r>
              <a:rPr lang="zh-CN" altLang="en-US" b="1">
                <a:latin typeface="华文楷体" pitchFamily="2" charset="-122"/>
              </a:rPr>
              <a:t>心内膜</a:t>
            </a:r>
            <a:r>
              <a:rPr lang="en-US" altLang="zh-CN" b="1">
                <a:latin typeface="华文楷体" pitchFamily="2" charset="-122"/>
              </a:rPr>
              <a:t>:</a:t>
            </a:r>
            <a:r>
              <a:rPr lang="zh-CN" altLang="en-US" b="1">
                <a:latin typeface="华文楷体" pitchFamily="2" charset="-122"/>
              </a:rPr>
              <a:t>向心腔内折叠而成心瓣膜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</a:t>
            </a:r>
            <a:r>
              <a:rPr lang="en-US" altLang="zh-CN" b="1">
                <a:latin typeface="华文楷体" pitchFamily="2" charset="-122"/>
              </a:rPr>
              <a:t>1</a:t>
            </a:r>
            <a:r>
              <a:rPr lang="zh-CN" altLang="en-US" b="1">
                <a:latin typeface="华文楷体" pitchFamily="2" charset="-122"/>
              </a:rPr>
              <a:t>）内皮：移行为大血管内皮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</a:t>
            </a:r>
            <a:r>
              <a:rPr lang="en-US" altLang="zh-CN" b="1">
                <a:latin typeface="华文楷体" pitchFamily="2" charset="-122"/>
              </a:rPr>
              <a:t>2</a:t>
            </a:r>
            <a:r>
              <a:rPr lang="zh-CN" altLang="en-US" b="1">
                <a:latin typeface="华文楷体" pitchFamily="2" charset="-122"/>
              </a:rPr>
              <a:t>）内皮下层：又称心内膜下层</a:t>
            </a:r>
          </a:p>
        </p:txBody>
      </p:sp>
      <p:sp>
        <p:nvSpPr>
          <p:cNvPr id="293891" name="Text Box 3"/>
          <p:cNvSpPr txBox="1">
            <a:spLocks noChangeArrowheads="1"/>
          </p:cNvSpPr>
          <p:nvPr/>
        </p:nvSpPr>
        <p:spPr bwMode="auto">
          <a:xfrm>
            <a:off x="685800" y="2792413"/>
            <a:ext cx="5943600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2.</a:t>
            </a:r>
            <a:r>
              <a:rPr lang="zh-CN" altLang="en-US" b="1">
                <a:latin typeface="华文楷体" pitchFamily="2" charset="-122"/>
              </a:rPr>
              <a:t>心肌层：分为心房肌、心室肌，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       附着于心纤维骨骼，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       心房肌可分泌心钠素</a:t>
            </a:r>
          </a:p>
        </p:txBody>
      </p:sp>
      <p:sp>
        <p:nvSpPr>
          <p:cNvPr id="293892" name="Text Box 4"/>
          <p:cNvSpPr txBox="1">
            <a:spLocks noChangeArrowheads="1"/>
          </p:cNvSpPr>
          <p:nvPr/>
        </p:nvSpPr>
        <p:spPr bwMode="auto">
          <a:xfrm>
            <a:off x="685800" y="4198938"/>
            <a:ext cx="35814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3.</a:t>
            </a:r>
            <a:r>
              <a:rPr lang="zh-CN" altLang="en-US" b="1">
                <a:latin typeface="华文楷体" pitchFamily="2" charset="-122"/>
              </a:rPr>
              <a:t>心外膜：即浆膜性心包的脏层</a:t>
            </a:r>
          </a:p>
        </p:txBody>
      </p:sp>
      <p:pic>
        <p:nvPicPr>
          <p:cNvPr id="293893" name="Picture 5" descr="心肌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2286000"/>
            <a:ext cx="255428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3894" name="Text Box 6"/>
          <p:cNvSpPr txBox="1">
            <a:spLocks noChangeArrowheads="1"/>
          </p:cNvSpPr>
          <p:nvPr/>
        </p:nvSpPr>
        <p:spPr bwMode="auto">
          <a:xfrm>
            <a:off x="381000" y="4697413"/>
            <a:ext cx="3352800" cy="182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（三）心间隔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</a:t>
            </a:r>
            <a:r>
              <a:rPr lang="en-US" altLang="zh-CN" b="1">
                <a:latin typeface="华文楷体" pitchFamily="2" charset="-122"/>
              </a:rPr>
              <a:t>1.</a:t>
            </a:r>
            <a:r>
              <a:rPr lang="zh-CN" altLang="en-US" b="1">
                <a:latin typeface="华文楷体" pitchFamily="2" charset="-122"/>
              </a:rPr>
              <a:t>房间隔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</a:t>
            </a:r>
            <a:r>
              <a:rPr lang="en-US" altLang="zh-CN" b="1">
                <a:latin typeface="华文楷体" pitchFamily="2" charset="-122"/>
              </a:rPr>
              <a:t>2.</a:t>
            </a:r>
            <a:r>
              <a:rPr lang="zh-CN" altLang="en-US" b="1">
                <a:latin typeface="华文楷体" pitchFamily="2" charset="-122"/>
              </a:rPr>
              <a:t>室间隔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</a:t>
            </a:r>
            <a:r>
              <a:rPr lang="en-US" altLang="zh-CN" b="1">
                <a:latin typeface="华文楷体" pitchFamily="2" charset="-122"/>
              </a:rPr>
              <a:t>3.</a:t>
            </a:r>
            <a:r>
              <a:rPr lang="zh-CN" altLang="en-US" b="1">
                <a:latin typeface="华文楷体" pitchFamily="2" charset="-122"/>
              </a:rPr>
              <a:t>房室隔</a:t>
            </a:r>
          </a:p>
        </p:txBody>
      </p:sp>
      <p:sp>
        <p:nvSpPr>
          <p:cNvPr id="293895" name="AutoShape 7"/>
          <p:cNvSpPr>
            <a:spLocks/>
          </p:cNvSpPr>
          <p:nvPr/>
        </p:nvSpPr>
        <p:spPr bwMode="auto">
          <a:xfrm>
            <a:off x="1752600" y="5611813"/>
            <a:ext cx="152400" cy="457200"/>
          </a:xfrm>
          <a:prstGeom prst="leftBrace">
            <a:avLst>
              <a:gd name="adj1" fmla="val 25000"/>
              <a:gd name="adj2" fmla="val 50000"/>
            </a:avLst>
          </a:prstGeom>
          <a:noFill/>
          <a:ln w="15875">
            <a:solidFill>
              <a:srgbClr val="FF99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93896" name="Text Box 8"/>
          <p:cNvSpPr txBox="1">
            <a:spLocks noChangeArrowheads="1"/>
          </p:cNvSpPr>
          <p:nvPr/>
        </p:nvSpPr>
        <p:spPr bwMode="auto">
          <a:xfrm>
            <a:off x="1981200" y="5459413"/>
            <a:ext cx="1143000" cy="72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肌部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膜部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38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38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38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938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938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38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38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938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938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8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38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890" grpId="0" autoUpdateAnimBg="0"/>
      <p:bldP spid="293891" grpId="0" autoUpdateAnimBg="0"/>
      <p:bldP spid="293892" grpId="0" autoUpdateAnimBg="0"/>
      <p:bldP spid="293894" grpId="0" autoUpdateAnimBg="0"/>
      <p:bldP spid="293895" grpId="0" animBg="1"/>
      <p:bldP spid="293896" grpId="0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698" name="Picture 2" descr="传导系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2325" y="2060575"/>
            <a:ext cx="3133725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4915" name="Text Box 3"/>
          <p:cNvSpPr txBox="1">
            <a:spLocks noChangeArrowheads="1"/>
          </p:cNvSpPr>
          <p:nvPr/>
        </p:nvSpPr>
        <p:spPr bwMode="auto">
          <a:xfrm>
            <a:off x="2743200" y="698500"/>
            <a:ext cx="25146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四、   心传导系</a:t>
            </a:r>
          </a:p>
        </p:txBody>
      </p:sp>
      <p:sp>
        <p:nvSpPr>
          <p:cNvPr id="294916" name="Text Box 4"/>
          <p:cNvSpPr txBox="1">
            <a:spLocks noChangeArrowheads="1"/>
          </p:cNvSpPr>
          <p:nvPr/>
        </p:nvSpPr>
        <p:spPr bwMode="auto">
          <a:xfrm>
            <a:off x="152400" y="1384300"/>
            <a:ext cx="7543800" cy="463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（一）窦房结：位于上腔静脉与右心房交界处的界沟上</a:t>
            </a:r>
            <a:r>
              <a:rPr lang="en-US" altLang="zh-CN" b="1">
                <a:latin typeface="华文楷体" pitchFamily="2" charset="-122"/>
              </a:rPr>
              <a:t>1</a:t>
            </a:r>
            <a:r>
              <a:rPr lang="en-US" altLang="zh-CN" b="1">
                <a:latin typeface="华文楷体" pitchFamily="2" charset="-122"/>
                <a:cs typeface="Times New Roman" pitchFamily="18" charset="0"/>
              </a:rPr>
              <a:t>/3</a:t>
            </a:r>
            <a:r>
              <a:rPr lang="zh-CN" altLang="en-US" b="1">
                <a:latin typeface="华文楷体" pitchFamily="2" charset="-122"/>
              </a:rPr>
              <a:t>的心外膜下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（二）结间束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</a:t>
            </a:r>
            <a:r>
              <a:rPr lang="en-US" altLang="zh-CN" b="1">
                <a:latin typeface="华文楷体" pitchFamily="2" charset="-122"/>
              </a:rPr>
              <a:t>1.</a:t>
            </a:r>
            <a:r>
              <a:rPr lang="zh-CN" altLang="en-US" b="1">
                <a:latin typeface="华文楷体" pitchFamily="2" charset="-122"/>
              </a:rPr>
              <a:t>前结间束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</a:t>
            </a:r>
            <a:r>
              <a:rPr lang="en-US" altLang="zh-CN" b="1">
                <a:latin typeface="华文楷体" pitchFamily="2" charset="-122"/>
              </a:rPr>
              <a:t>2.</a:t>
            </a:r>
            <a:r>
              <a:rPr lang="zh-CN" altLang="en-US" b="1">
                <a:latin typeface="华文楷体" pitchFamily="2" charset="-122"/>
              </a:rPr>
              <a:t>中结间束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</a:t>
            </a:r>
            <a:r>
              <a:rPr lang="en-US" altLang="zh-CN" b="1">
                <a:latin typeface="华文楷体" pitchFamily="2" charset="-122"/>
              </a:rPr>
              <a:t>3.</a:t>
            </a:r>
            <a:r>
              <a:rPr lang="zh-CN" altLang="en-US" b="1">
                <a:latin typeface="华文楷体" pitchFamily="2" charset="-122"/>
              </a:rPr>
              <a:t>后结间束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（三）房室结：位于冠状窦口、右房室口之间心内膜下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（四）房室束：又称 </a:t>
            </a:r>
            <a:r>
              <a:rPr lang="en-US" altLang="zh-CN" b="1">
                <a:latin typeface="华文楷体" pitchFamily="2" charset="-122"/>
              </a:rPr>
              <a:t>His </a:t>
            </a:r>
            <a:r>
              <a:rPr lang="zh-CN" altLang="en-US" b="1">
                <a:latin typeface="华文楷体" pitchFamily="2" charset="-122"/>
              </a:rPr>
              <a:t>束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（五）左束支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（六）右束支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（七） </a:t>
            </a:r>
            <a:r>
              <a:rPr lang="en-US" altLang="zh-CN" b="1">
                <a:latin typeface="华文楷体" pitchFamily="2" charset="-122"/>
              </a:rPr>
              <a:t>Purkinje </a:t>
            </a:r>
            <a:r>
              <a:rPr lang="zh-CN" altLang="en-US" b="1">
                <a:latin typeface="华文楷体" pitchFamily="2" charset="-122"/>
              </a:rPr>
              <a:t>纤维网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949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949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49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4915" grpId="0" autoUpdateAnimBg="0"/>
      <p:bldP spid="294916" grpId="0" autoUpdateAnimBg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7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3025" y="836613"/>
            <a:ext cx="4384675" cy="547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Text Box 2"/>
          <p:cNvSpPr txBox="1">
            <a:spLocks noChangeArrowheads="1"/>
          </p:cNvSpPr>
          <p:nvPr/>
        </p:nvSpPr>
        <p:spPr bwMode="auto">
          <a:xfrm>
            <a:off x="1908175" y="881063"/>
            <a:ext cx="2895600" cy="604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latin typeface="华文楷体" pitchFamily="2" charset="-122"/>
              </a:rPr>
              <a:t>五、  心的血管</a:t>
            </a:r>
          </a:p>
        </p:txBody>
      </p:sp>
      <p:sp>
        <p:nvSpPr>
          <p:cNvPr id="295939" name="Text Box 3"/>
          <p:cNvSpPr txBox="1">
            <a:spLocks noChangeArrowheads="1"/>
          </p:cNvSpPr>
          <p:nvPr/>
        </p:nvSpPr>
        <p:spPr bwMode="auto">
          <a:xfrm>
            <a:off x="381000" y="1490663"/>
            <a:ext cx="480060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（一）冠状动脉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（二）心的静脉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（三）冠状血管的侧支循环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endParaRPr lang="en-US" altLang="zh-CN" sz="2400" b="1">
              <a:latin typeface="华文楷体" pitchFamily="2" charset="-122"/>
            </a:endParaRPr>
          </a:p>
        </p:txBody>
      </p:sp>
      <p:pic>
        <p:nvPicPr>
          <p:cNvPr id="159748" name="Picture 5" descr="a-94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549275"/>
            <a:ext cx="2900362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49" name="Picture 7" descr="a-94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3429000"/>
            <a:ext cx="3095625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9750" name="Picture 9" descr="a-94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3429000"/>
            <a:ext cx="3082925" cy="2986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59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59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59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38" grpId="0" autoUpdateAnimBg="0"/>
      <p:bldP spid="295939" grpId="0" autoUpdateAnimBg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Text Box 2"/>
          <p:cNvSpPr txBox="1">
            <a:spLocks noChangeArrowheads="1"/>
          </p:cNvSpPr>
          <p:nvPr/>
        </p:nvSpPr>
        <p:spPr bwMode="auto">
          <a:xfrm>
            <a:off x="685800" y="1447800"/>
            <a:ext cx="5791200" cy="3562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>
                <a:latin typeface="华文楷体" pitchFamily="2" charset="-122"/>
              </a:rPr>
              <a:t>1.</a:t>
            </a:r>
            <a:r>
              <a:rPr lang="zh-CN" altLang="en-US" sz="2000" b="1">
                <a:latin typeface="华文楷体" pitchFamily="2" charset="-122"/>
              </a:rPr>
              <a:t>左冠状动脉：行于左心耳、肺动脉干之间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</a:t>
            </a:r>
            <a:r>
              <a:rPr lang="en-US" altLang="zh-CN" sz="2000" b="1">
                <a:latin typeface="华文楷体" pitchFamily="2" charset="-122"/>
              </a:rPr>
              <a:t>1</a:t>
            </a:r>
            <a:r>
              <a:rPr lang="zh-CN" altLang="en-US" sz="2000" b="1">
                <a:latin typeface="华文楷体" pitchFamily="2" charset="-122"/>
              </a:rPr>
              <a:t>）前室间支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①左室前支   ②右室前支：右圆锥支 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③室间隔前支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</a:t>
            </a:r>
            <a:r>
              <a:rPr lang="en-US" altLang="zh-CN" sz="2000" b="1">
                <a:latin typeface="华文楷体" pitchFamily="2" charset="-122"/>
              </a:rPr>
              <a:t>2</a:t>
            </a:r>
            <a:r>
              <a:rPr lang="zh-CN" altLang="en-US" sz="2000" b="1">
                <a:latin typeface="华文楷体" pitchFamily="2" charset="-122"/>
              </a:rPr>
              <a:t>）旋支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①左缘支      ②左室后支     ③窦房结支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④心房支      ⑤左房旋支</a:t>
            </a:r>
          </a:p>
        </p:txBody>
      </p:sp>
      <p:sp>
        <p:nvSpPr>
          <p:cNvPr id="296963" name="Text Box 3"/>
          <p:cNvSpPr txBox="1">
            <a:spLocks noChangeArrowheads="1"/>
          </p:cNvSpPr>
          <p:nvPr/>
        </p:nvSpPr>
        <p:spPr bwMode="auto">
          <a:xfrm>
            <a:off x="609600" y="5032375"/>
            <a:ext cx="586740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>
                <a:latin typeface="华文楷体" pitchFamily="2" charset="-122"/>
              </a:rPr>
              <a:t>2.</a:t>
            </a:r>
            <a:r>
              <a:rPr lang="zh-CN" altLang="en-US" sz="2000" b="1">
                <a:latin typeface="华文楷体" pitchFamily="2" charset="-122"/>
              </a:rPr>
              <a:t>右冠状动脉：行于右心耳、肺动脉干之间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 ①右缘支         ②后室间支      ③ 右旋支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 ④右房支         ⑤房室结支</a:t>
            </a:r>
          </a:p>
        </p:txBody>
      </p:sp>
      <p:sp>
        <p:nvSpPr>
          <p:cNvPr id="160772" name="Text Box 4"/>
          <p:cNvSpPr txBox="1">
            <a:spLocks noChangeArrowheads="1"/>
          </p:cNvSpPr>
          <p:nvPr/>
        </p:nvSpPr>
        <p:spPr bwMode="auto">
          <a:xfrm>
            <a:off x="2895600" y="381000"/>
            <a:ext cx="28956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latin typeface="华文楷体" pitchFamily="2" charset="-122"/>
              </a:rPr>
              <a:t>五、  心的血管</a:t>
            </a:r>
          </a:p>
        </p:txBody>
      </p:sp>
      <p:sp>
        <p:nvSpPr>
          <p:cNvPr id="160773" name="Text Box 5"/>
          <p:cNvSpPr txBox="1">
            <a:spLocks noChangeArrowheads="1"/>
          </p:cNvSpPr>
          <p:nvPr/>
        </p:nvSpPr>
        <p:spPr bwMode="auto">
          <a:xfrm>
            <a:off x="381000" y="99060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（一）冠状动脉</a:t>
            </a:r>
          </a:p>
        </p:txBody>
      </p:sp>
      <p:pic>
        <p:nvPicPr>
          <p:cNvPr id="296966" name="Picture 6" descr="心脏外型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8513" y="549275"/>
            <a:ext cx="199548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67" name="Picture 7" descr="心脏外型后面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425" y="3357563"/>
            <a:ext cx="1897063" cy="280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69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69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96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96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69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69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6962" grpId="0" autoUpdateAnimBg="0"/>
      <p:bldP spid="296963" grpId="0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Text Box 2"/>
          <p:cNvSpPr txBox="1">
            <a:spLocks noChangeArrowheads="1"/>
          </p:cNvSpPr>
          <p:nvPr/>
        </p:nvSpPr>
        <p:spPr bwMode="auto">
          <a:xfrm>
            <a:off x="685800" y="1447800"/>
            <a:ext cx="5791200" cy="3351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zh-CN" sz="2000" b="1">
                <a:latin typeface="华文楷体" pitchFamily="2" charset="-122"/>
              </a:rPr>
              <a:t>1.</a:t>
            </a:r>
            <a:r>
              <a:rPr lang="zh-CN" altLang="en-US" sz="2000" b="1">
                <a:latin typeface="华文楷体" pitchFamily="2" charset="-122"/>
              </a:rPr>
              <a:t>左冠状动脉：行于左心耳、肺动脉干之间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</a:t>
            </a:r>
            <a:r>
              <a:rPr lang="en-US" altLang="zh-CN" sz="2000" b="1">
                <a:latin typeface="华文楷体" pitchFamily="2" charset="-122"/>
              </a:rPr>
              <a:t>1</a:t>
            </a:r>
            <a:r>
              <a:rPr lang="zh-CN" altLang="en-US" sz="2000" b="1">
                <a:latin typeface="华文楷体" pitchFamily="2" charset="-122"/>
              </a:rPr>
              <a:t>）前室间支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①左室前支   ②右室前支：右圆锥支 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③室间隔前支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</a:t>
            </a:r>
            <a:r>
              <a:rPr lang="en-US" altLang="zh-CN" sz="2000" b="1">
                <a:latin typeface="华文楷体" pitchFamily="2" charset="-122"/>
              </a:rPr>
              <a:t>2</a:t>
            </a:r>
            <a:r>
              <a:rPr lang="zh-CN" altLang="en-US" sz="2000" b="1">
                <a:latin typeface="华文楷体" pitchFamily="2" charset="-122"/>
              </a:rPr>
              <a:t>）旋支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①左缘支      ②左室后支     ③窦房结支</a:t>
            </a:r>
          </a:p>
          <a:p>
            <a:pPr eaLnBrk="1" hangingPunct="1">
              <a:lnSpc>
                <a:spcPct val="11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④心房支      ⑤左房旋支</a:t>
            </a:r>
          </a:p>
        </p:txBody>
      </p:sp>
      <p:sp>
        <p:nvSpPr>
          <p:cNvPr id="161795" name="Text Box 3"/>
          <p:cNvSpPr txBox="1">
            <a:spLocks noChangeArrowheads="1"/>
          </p:cNvSpPr>
          <p:nvPr/>
        </p:nvSpPr>
        <p:spPr bwMode="auto">
          <a:xfrm>
            <a:off x="609600" y="4889500"/>
            <a:ext cx="5867400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>
                <a:latin typeface="华文楷体" pitchFamily="2" charset="-122"/>
              </a:rPr>
              <a:t>2.</a:t>
            </a:r>
            <a:r>
              <a:rPr lang="zh-CN" altLang="en-US" sz="2000" b="1">
                <a:latin typeface="华文楷体" pitchFamily="2" charset="-122"/>
              </a:rPr>
              <a:t>右冠状动脉：行于右心耳、肺动脉干之间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 ①右缘支         ②后室间支      ③ 右旋支</a:t>
            </a:r>
          </a:p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 ④右房支         ⑤房室结支</a:t>
            </a:r>
          </a:p>
        </p:txBody>
      </p:sp>
      <p:sp>
        <p:nvSpPr>
          <p:cNvPr id="161796" name="Text Box 4"/>
          <p:cNvSpPr txBox="1">
            <a:spLocks noChangeArrowheads="1"/>
          </p:cNvSpPr>
          <p:nvPr/>
        </p:nvSpPr>
        <p:spPr bwMode="auto">
          <a:xfrm>
            <a:off x="2895600" y="381000"/>
            <a:ext cx="2895600" cy="604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800" b="1">
                <a:latin typeface="华文楷体" pitchFamily="2" charset="-122"/>
              </a:rPr>
              <a:t>五、  心的血管</a:t>
            </a:r>
          </a:p>
        </p:txBody>
      </p:sp>
      <p:sp>
        <p:nvSpPr>
          <p:cNvPr id="161797" name="Text Box 5"/>
          <p:cNvSpPr txBox="1">
            <a:spLocks noChangeArrowheads="1"/>
          </p:cNvSpPr>
          <p:nvPr/>
        </p:nvSpPr>
        <p:spPr bwMode="auto">
          <a:xfrm>
            <a:off x="381000" y="990600"/>
            <a:ext cx="4800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（一）冠状动脉</a:t>
            </a:r>
          </a:p>
        </p:txBody>
      </p:sp>
      <p:pic>
        <p:nvPicPr>
          <p:cNvPr id="297990" name="Picture 6" descr="心脏动脉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325" y="3429000"/>
            <a:ext cx="2165350" cy="299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991" name="Picture 7" descr="心脏动脉1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620713"/>
            <a:ext cx="2190750" cy="295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97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97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010" name="Picture 2" descr="心脏动脉分类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213" y="3860800"/>
            <a:ext cx="5868987" cy="1566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9011" name="Text Box 3"/>
          <p:cNvSpPr txBox="1">
            <a:spLocks noChangeArrowheads="1"/>
          </p:cNvSpPr>
          <p:nvPr/>
        </p:nvSpPr>
        <p:spPr bwMode="auto">
          <a:xfrm>
            <a:off x="471488" y="1196975"/>
            <a:ext cx="5181600" cy="166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b="1">
                <a:latin typeface="华文楷体" pitchFamily="2" charset="-122"/>
              </a:rPr>
              <a:t>3.</a:t>
            </a:r>
            <a:r>
              <a:rPr lang="zh-CN" altLang="en-US" sz="2000" b="1">
                <a:latin typeface="华文楷体" pitchFamily="2" charset="-122"/>
              </a:rPr>
              <a:t>冠状动脉的分布类型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</a:t>
            </a:r>
            <a:r>
              <a:rPr lang="en-US" altLang="zh-CN" sz="2000" b="1">
                <a:latin typeface="华文楷体" pitchFamily="2" charset="-122"/>
              </a:rPr>
              <a:t>1</a:t>
            </a:r>
            <a:r>
              <a:rPr lang="zh-CN" altLang="en-US" sz="2000" b="1">
                <a:latin typeface="华文楷体" pitchFamily="2" charset="-122"/>
              </a:rPr>
              <a:t>）右优势型（</a:t>
            </a:r>
            <a:r>
              <a:rPr lang="en-US" altLang="zh-CN" sz="2000" b="1">
                <a:latin typeface="华文楷体" pitchFamily="2" charset="-122"/>
              </a:rPr>
              <a:t>65.7 </a:t>
            </a:r>
            <a:r>
              <a:rPr lang="en-US" altLang="zh-CN" sz="2000" b="1">
                <a:latin typeface="华文楷体" pitchFamily="2" charset="-122"/>
                <a:cs typeface="Times New Roman" pitchFamily="18" charset="0"/>
              </a:rPr>
              <a:t>%</a:t>
            </a:r>
            <a:r>
              <a:rPr lang="zh-CN" altLang="en-US" sz="2000" b="1">
                <a:latin typeface="华文楷体" pitchFamily="2" charset="-122"/>
              </a:rPr>
              <a:t>）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</a:t>
            </a:r>
            <a:r>
              <a:rPr lang="en-US" altLang="zh-CN" sz="2000" b="1">
                <a:latin typeface="华文楷体" pitchFamily="2" charset="-122"/>
              </a:rPr>
              <a:t>2</a:t>
            </a:r>
            <a:r>
              <a:rPr lang="zh-CN" altLang="en-US" sz="2000" b="1">
                <a:latin typeface="华文楷体" pitchFamily="2" charset="-122"/>
              </a:rPr>
              <a:t>）左优势型（</a:t>
            </a:r>
            <a:r>
              <a:rPr lang="en-US" altLang="zh-CN" sz="2000" b="1">
                <a:latin typeface="华文楷体" pitchFamily="2" charset="-122"/>
              </a:rPr>
              <a:t>28.7%</a:t>
            </a:r>
            <a:r>
              <a:rPr lang="zh-CN" altLang="en-US" sz="2000" b="1">
                <a:latin typeface="华文楷体" pitchFamily="2" charset="-122"/>
              </a:rPr>
              <a:t>）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</a:t>
            </a:r>
            <a:r>
              <a:rPr lang="en-US" altLang="zh-CN" sz="2000" b="1">
                <a:latin typeface="华文楷体" pitchFamily="2" charset="-122"/>
              </a:rPr>
              <a:t>3</a:t>
            </a:r>
            <a:r>
              <a:rPr lang="zh-CN" altLang="en-US" sz="2000" b="1">
                <a:latin typeface="华文楷体" pitchFamily="2" charset="-122"/>
              </a:rPr>
              <a:t>）均衡型（</a:t>
            </a:r>
            <a:r>
              <a:rPr lang="en-US" altLang="zh-CN" sz="2000" b="1">
                <a:latin typeface="华文楷体" pitchFamily="2" charset="-122"/>
              </a:rPr>
              <a:t>5.6%</a:t>
            </a:r>
            <a:r>
              <a:rPr lang="zh-CN" altLang="en-US" sz="2000" b="1">
                <a:latin typeface="华文楷体" pitchFamily="2" charset="-122"/>
              </a:rPr>
              <a:t>）</a:t>
            </a:r>
          </a:p>
        </p:txBody>
      </p:sp>
      <p:sp>
        <p:nvSpPr>
          <p:cNvPr id="299012" name="Text Box 4"/>
          <p:cNvSpPr txBox="1">
            <a:spLocks noChangeArrowheads="1"/>
          </p:cNvSpPr>
          <p:nvPr/>
        </p:nvSpPr>
        <p:spPr bwMode="auto">
          <a:xfrm>
            <a:off x="395288" y="2852738"/>
            <a:ext cx="5257800" cy="44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en-US" altLang="zh-CN" sz="2000" b="1">
                <a:latin typeface="华文楷体" pitchFamily="2" charset="-122"/>
              </a:rPr>
              <a:t>4.</a:t>
            </a:r>
            <a:r>
              <a:rPr lang="zh-CN" altLang="en-US" sz="2000" b="1">
                <a:latin typeface="华文楷体" pitchFamily="2" charset="-122"/>
              </a:rPr>
              <a:t>壁冠状动脉</a:t>
            </a:r>
            <a:r>
              <a:rPr lang="en-US" altLang="zh-CN" sz="2000" b="1">
                <a:latin typeface="华文楷体" pitchFamily="2" charset="-122"/>
              </a:rPr>
              <a:t>(</a:t>
            </a:r>
            <a:r>
              <a:rPr lang="zh-CN" altLang="en-US" sz="2000" b="1">
                <a:latin typeface="华文楷体" pitchFamily="2" charset="-122"/>
              </a:rPr>
              <a:t>心肌桥</a:t>
            </a:r>
            <a:r>
              <a:rPr lang="en-US" altLang="zh-CN" sz="2000" b="1">
                <a:latin typeface="华文楷体" pitchFamily="2" charset="-122"/>
              </a:rPr>
              <a:t>):</a:t>
            </a:r>
            <a:r>
              <a:rPr lang="zh-CN" altLang="en-US" sz="2000" b="1">
                <a:latin typeface="华文楷体" pitchFamily="2" charset="-122"/>
              </a:rPr>
              <a:t>最常见于前降支</a:t>
            </a:r>
          </a:p>
        </p:txBody>
      </p:sp>
      <p:sp>
        <p:nvSpPr>
          <p:cNvPr id="299013" name="Text Box 5"/>
          <p:cNvSpPr txBox="1">
            <a:spLocks noChangeArrowheads="1"/>
          </p:cNvSpPr>
          <p:nvPr/>
        </p:nvSpPr>
        <p:spPr bwMode="auto">
          <a:xfrm>
            <a:off x="395288" y="3417888"/>
            <a:ext cx="3962400" cy="209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en-US" altLang="zh-CN" sz="2000" b="1">
                <a:latin typeface="华文楷体" pitchFamily="2" charset="-122"/>
              </a:rPr>
              <a:t>5.</a:t>
            </a:r>
            <a:r>
              <a:rPr lang="zh-CN" altLang="en-US" sz="2000" b="1">
                <a:latin typeface="华文楷体" pitchFamily="2" charset="-122"/>
              </a:rPr>
              <a:t>心室壁内血管构筑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</a:t>
            </a:r>
            <a:r>
              <a:rPr lang="en-US" altLang="zh-CN" sz="2000" b="1">
                <a:latin typeface="华文楷体" pitchFamily="2" charset="-122"/>
              </a:rPr>
              <a:t>1)</a:t>
            </a:r>
            <a:r>
              <a:rPr lang="zh-CN" altLang="en-US" sz="2000" b="1">
                <a:latin typeface="华文楷体" pitchFamily="2" charset="-122"/>
              </a:rPr>
              <a:t>心外膜支 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</a:t>
            </a:r>
            <a:r>
              <a:rPr lang="en-US" altLang="zh-CN" sz="2000" b="1">
                <a:latin typeface="华文楷体" pitchFamily="2" charset="-122"/>
              </a:rPr>
              <a:t>2)</a:t>
            </a:r>
            <a:r>
              <a:rPr lang="zh-CN" altLang="en-US" sz="2000" b="1">
                <a:latin typeface="华文楷体" pitchFamily="2" charset="-122"/>
              </a:rPr>
              <a:t>直支  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</a:t>
            </a:r>
            <a:r>
              <a:rPr lang="en-US" altLang="zh-CN" sz="2000" b="1">
                <a:latin typeface="华文楷体" pitchFamily="2" charset="-122"/>
              </a:rPr>
              <a:t>3)</a:t>
            </a:r>
            <a:r>
              <a:rPr lang="zh-CN" altLang="en-US" sz="2000" b="1">
                <a:latin typeface="华文楷体" pitchFamily="2" charset="-122"/>
              </a:rPr>
              <a:t>乳头肌支   </a:t>
            </a:r>
          </a:p>
          <a:p>
            <a:pPr eaLnBrk="1" hangingPunct="1">
              <a:lnSpc>
                <a:spcPct val="90000"/>
              </a:lnSpc>
              <a:spcBef>
                <a:spcPct val="50000"/>
              </a:spcBef>
            </a:pPr>
            <a:r>
              <a:rPr lang="zh-CN" altLang="en-US" sz="2000" b="1">
                <a:latin typeface="华文楷体" pitchFamily="2" charset="-122"/>
              </a:rPr>
              <a:t>   </a:t>
            </a:r>
            <a:r>
              <a:rPr lang="en-US" altLang="zh-CN" sz="2000" b="1">
                <a:latin typeface="华文楷体" pitchFamily="2" charset="-122"/>
              </a:rPr>
              <a:t>4)</a:t>
            </a:r>
            <a:r>
              <a:rPr lang="zh-CN" altLang="en-US" sz="2000" b="1">
                <a:latin typeface="华文楷体" pitchFamily="2" charset="-122"/>
              </a:rPr>
              <a:t>树支状支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990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99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990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9011" grpId="0" autoUpdateAnimBg="0"/>
      <p:bldP spid="299012" grpId="0" autoUpdateAnimBg="0"/>
      <p:bldP spid="299013" grpId="0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44" name="Picture 5" descr="a-93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700213"/>
            <a:ext cx="4191000" cy="405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24" name="a-916.mpg">
            <a:hlinkClick r:id="" action="ppaction://media"/>
          </p:cNvPr>
          <p:cNvPicPr>
            <a:picLocks noGrp="1" noChangeAspect="1" noChangeArrowheads="1"/>
          </p:cNvPicPr>
          <p:nvPr>
            <p:ph idx="4294967295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99792" y="1772816"/>
            <a:ext cx="4800600" cy="3600450"/>
          </a:xfr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403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 nodeType="clickPar">
                      <p:stCondLst>
                        <p:cond delay="0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403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032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032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102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13"/>
            <a:ext cx="8229600" cy="1139825"/>
          </a:xfrm>
        </p:spPr>
        <p:txBody>
          <a:bodyPr/>
          <a:lstStyle/>
          <a:p>
            <a:pPr eaLnBrk="1" hangingPunct="1"/>
            <a:r>
              <a:rPr lang="zh-CN" altLang="zh-CN" smtClean="0"/>
              <a:t>毛</a:t>
            </a:r>
            <a:r>
              <a:rPr lang="zh-CN" altLang="zh-CN" smtClean="0">
                <a:ea typeface="华文细黑" pitchFamily="2" charset="-122"/>
              </a:rPr>
              <a:t>细</a:t>
            </a:r>
            <a:r>
              <a:rPr lang="zh-CN" altLang="zh-CN" smtClean="0"/>
              <a:t>血管</a:t>
            </a:r>
          </a:p>
        </p:txBody>
      </p:sp>
      <p:pic>
        <p:nvPicPr>
          <p:cNvPr id="60419" name="Picture 1033" descr="capillary.jpg (40356 bytes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2625" y="1220788"/>
            <a:ext cx="4651375" cy="3960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8362" name="Picture 1034" descr="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68638"/>
            <a:ext cx="4608513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228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Text Box 2"/>
          <p:cNvSpPr txBox="1">
            <a:spLocks noChangeArrowheads="1"/>
          </p:cNvSpPr>
          <p:nvPr/>
        </p:nvSpPr>
        <p:spPr bwMode="auto">
          <a:xfrm>
            <a:off x="304800" y="839788"/>
            <a:ext cx="5638800" cy="1797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（二）心的静脉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分为浅静脉、深静脉两个系统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浅静脉：起于心肌各部，在心外膜下汇合成网、干，               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           由冠状窦收集回入右心房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深静脉：起于心肌层，直接汇入心腔右心房</a:t>
            </a:r>
          </a:p>
        </p:txBody>
      </p:sp>
      <p:sp>
        <p:nvSpPr>
          <p:cNvPr id="300035" name="Text Box 3"/>
          <p:cNvSpPr txBox="1">
            <a:spLocks noChangeArrowheads="1"/>
          </p:cNvSpPr>
          <p:nvPr/>
        </p:nvSpPr>
        <p:spPr bwMode="auto">
          <a:xfrm>
            <a:off x="533400" y="2579688"/>
            <a:ext cx="5257800" cy="2649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1.</a:t>
            </a:r>
            <a:r>
              <a:rPr lang="zh-CN" altLang="en-US" b="1">
                <a:latin typeface="华文楷体" pitchFamily="2" charset="-122"/>
              </a:rPr>
              <a:t>冠状窦及其属支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</a:t>
            </a:r>
            <a:r>
              <a:rPr lang="en-US" altLang="zh-CN" b="1">
                <a:latin typeface="华文楷体" pitchFamily="2" charset="-122"/>
              </a:rPr>
              <a:t>1</a:t>
            </a:r>
            <a:r>
              <a:rPr lang="zh-CN" altLang="en-US" b="1">
                <a:latin typeface="华文楷体" pitchFamily="2" charset="-122"/>
              </a:rPr>
              <a:t>）冠状窦：位于心膈面，左心房、左心室之间的          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              冠状沟内，注入右心房的冠状窦口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</a:t>
            </a:r>
            <a:r>
              <a:rPr lang="en-US" altLang="zh-CN" b="1">
                <a:latin typeface="华文楷体" pitchFamily="2" charset="-122"/>
              </a:rPr>
              <a:t>2</a:t>
            </a:r>
            <a:r>
              <a:rPr lang="zh-CN" altLang="en-US" b="1">
                <a:latin typeface="华文楷体" pitchFamily="2" charset="-122"/>
              </a:rPr>
              <a:t>）冠状窦的主要属支：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①心大静脉      ②心中静脉     ③心小静脉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2.</a:t>
            </a:r>
            <a:r>
              <a:rPr lang="zh-CN" altLang="en-US" b="1">
                <a:latin typeface="华文楷体" pitchFamily="2" charset="-122"/>
              </a:rPr>
              <a:t>心前静脉</a:t>
            </a:r>
          </a:p>
          <a:p>
            <a:pPr eaLnBrk="1" hangingPunct="1">
              <a:lnSpc>
                <a:spcPct val="70000"/>
              </a:lnSpc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3.</a:t>
            </a:r>
            <a:r>
              <a:rPr lang="zh-CN" altLang="en-US" b="1">
                <a:latin typeface="华文楷体" pitchFamily="2" charset="-122"/>
              </a:rPr>
              <a:t>心最小静脉</a:t>
            </a:r>
          </a:p>
        </p:txBody>
      </p:sp>
      <p:sp>
        <p:nvSpPr>
          <p:cNvPr id="300036" name="Text Box 4"/>
          <p:cNvSpPr txBox="1">
            <a:spLocks noChangeArrowheads="1"/>
          </p:cNvSpPr>
          <p:nvPr/>
        </p:nvSpPr>
        <p:spPr bwMode="auto">
          <a:xfrm>
            <a:off x="304800" y="4926013"/>
            <a:ext cx="4191000" cy="1382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（三）冠状血管的侧支循环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</a:t>
            </a:r>
            <a:r>
              <a:rPr lang="en-US" altLang="zh-CN" b="1">
                <a:latin typeface="华文楷体" pitchFamily="2" charset="-122"/>
              </a:rPr>
              <a:t>1.</a:t>
            </a:r>
            <a:r>
              <a:rPr lang="zh-CN" altLang="en-US" b="1">
                <a:latin typeface="华文楷体" pitchFamily="2" charset="-122"/>
              </a:rPr>
              <a:t>壁内侧副血管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</a:t>
            </a:r>
            <a:r>
              <a:rPr lang="en-US" altLang="zh-CN" b="1">
                <a:latin typeface="华文楷体" pitchFamily="2" charset="-122"/>
              </a:rPr>
              <a:t>2.</a:t>
            </a:r>
            <a:r>
              <a:rPr lang="zh-CN" altLang="en-US" b="1">
                <a:latin typeface="华文楷体" pitchFamily="2" charset="-122"/>
              </a:rPr>
              <a:t>冠状动脉分支间的吻合</a:t>
            </a:r>
          </a:p>
          <a:p>
            <a:pPr eaLnBrk="1" hangingPunct="1">
              <a:lnSpc>
                <a:spcPct val="8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</a:t>
            </a:r>
            <a:r>
              <a:rPr lang="en-US" altLang="zh-CN" b="1">
                <a:latin typeface="华文楷体" pitchFamily="2" charset="-122"/>
              </a:rPr>
              <a:t>3.</a:t>
            </a:r>
            <a:r>
              <a:rPr lang="zh-CN" altLang="en-US" b="1">
                <a:latin typeface="华文楷体" pitchFamily="2" charset="-122"/>
              </a:rPr>
              <a:t>冠状动脉与心外动脉的吻合</a:t>
            </a:r>
          </a:p>
        </p:txBody>
      </p:sp>
      <p:pic>
        <p:nvPicPr>
          <p:cNvPr id="300037" name="Picture 5" descr="心脏静脉1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8150" y="620713"/>
            <a:ext cx="235585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0038" name="Picture 6" descr="心脏静脉2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688" y="3141663"/>
            <a:ext cx="2305050" cy="308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0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0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00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00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00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0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0034" grpId="0" autoUpdateAnimBg="0"/>
      <p:bldP spid="300035" grpId="0" autoUpdateAnimBg="0"/>
      <p:bldP spid="300036" grpId="0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058" name="Picture 2" descr="心脏位置copy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25" y="3124200"/>
            <a:ext cx="2368550" cy="313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1059" name="Picture 3" descr="心包cop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38" y="3213100"/>
            <a:ext cx="2786062" cy="306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1060" name="Text Box 4"/>
          <p:cNvSpPr txBox="1">
            <a:spLocks noChangeArrowheads="1"/>
          </p:cNvSpPr>
          <p:nvPr/>
        </p:nvSpPr>
        <p:spPr bwMode="auto">
          <a:xfrm>
            <a:off x="250825" y="908050"/>
            <a:ext cx="77057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 </a:t>
            </a:r>
            <a:r>
              <a:rPr lang="zh-CN" altLang="en-US" b="1">
                <a:latin typeface="华文楷体" pitchFamily="2" charset="-122"/>
              </a:rPr>
              <a:t>六、心的神经                   包括：交感神经、副交感神经和感觉神经</a:t>
            </a:r>
          </a:p>
        </p:txBody>
      </p:sp>
      <p:sp>
        <p:nvSpPr>
          <p:cNvPr id="301061" name="Text Box 5"/>
          <p:cNvSpPr txBox="1">
            <a:spLocks noChangeArrowheads="1"/>
          </p:cNvSpPr>
          <p:nvPr/>
        </p:nvSpPr>
        <p:spPr bwMode="auto">
          <a:xfrm>
            <a:off x="255588" y="1292225"/>
            <a:ext cx="54102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七、心包</a:t>
            </a:r>
          </a:p>
        </p:txBody>
      </p:sp>
      <p:sp>
        <p:nvSpPr>
          <p:cNvPr id="301062" name="Text Box 6"/>
          <p:cNvSpPr txBox="1">
            <a:spLocks noChangeArrowheads="1"/>
          </p:cNvSpPr>
          <p:nvPr/>
        </p:nvSpPr>
        <p:spPr bwMode="auto">
          <a:xfrm>
            <a:off x="407988" y="1749425"/>
            <a:ext cx="6477000" cy="77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1.</a:t>
            </a:r>
            <a:r>
              <a:rPr lang="zh-CN" altLang="en-US" b="1">
                <a:latin typeface="华文楷体" pitchFamily="2" charset="-122"/>
              </a:rPr>
              <a:t>纤维心包：向上与大血管外膜相延续，下方与膈中心腱愈着。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2.</a:t>
            </a:r>
            <a:r>
              <a:rPr lang="zh-CN" altLang="en-US" b="1">
                <a:latin typeface="华文楷体" pitchFamily="2" charset="-122"/>
              </a:rPr>
              <a:t>浆膜心包：分为壁层、脏层（心外膜），其间为心包腔。</a:t>
            </a:r>
          </a:p>
        </p:txBody>
      </p:sp>
      <p:sp>
        <p:nvSpPr>
          <p:cNvPr id="301063" name="Text Box 7"/>
          <p:cNvSpPr txBox="1">
            <a:spLocks noChangeArrowheads="1"/>
          </p:cNvSpPr>
          <p:nvPr/>
        </p:nvSpPr>
        <p:spPr bwMode="auto">
          <a:xfrm>
            <a:off x="407988" y="2587625"/>
            <a:ext cx="5715000" cy="4081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zh-CN" b="1">
                <a:latin typeface="华文楷体" pitchFamily="2" charset="-122"/>
              </a:rPr>
              <a:t>3.</a:t>
            </a:r>
            <a:r>
              <a:rPr lang="zh-CN" altLang="en-US" b="1">
                <a:latin typeface="华文楷体" pitchFamily="2" charset="-122"/>
              </a:rPr>
              <a:t>心包窦：心包腔内，浆膜心包脏、壁两层反折处的隙。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</a:t>
            </a:r>
            <a:r>
              <a:rPr lang="en-US" altLang="zh-CN" b="1">
                <a:latin typeface="华文楷体" pitchFamily="2" charset="-122"/>
              </a:rPr>
              <a:t>1</a:t>
            </a:r>
            <a:r>
              <a:rPr lang="zh-CN" altLang="en-US" b="1">
                <a:latin typeface="华文楷体" pitchFamily="2" charset="-122"/>
              </a:rPr>
              <a:t>）心包横窦：主动脉、肺动脉后方与上腔静脉、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       左心房前壁前方间的间隙。从此处可截断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       主动脉、肺动脉的血流。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</a:t>
            </a:r>
            <a:r>
              <a:rPr lang="en-US" altLang="zh-CN" b="1">
                <a:latin typeface="华文楷体" pitchFamily="2" charset="-122"/>
              </a:rPr>
              <a:t>2</a:t>
            </a:r>
            <a:r>
              <a:rPr lang="zh-CN" altLang="en-US" b="1">
                <a:latin typeface="华文楷体" pitchFamily="2" charset="-122"/>
              </a:rPr>
              <a:t>）心包斜窦：左心房后壁，左、右肺静脉，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       下腔静脉与心包后壁之间的心包腔。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       从此处可截断下腔静脉。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</a:t>
            </a:r>
            <a:r>
              <a:rPr lang="en-US" altLang="zh-CN" b="1">
                <a:latin typeface="华文楷体" pitchFamily="2" charset="-122"/>
              </a:rPr>
              <a:t>3</a:t>
            </a:r>
            <a:r>
              <a:rPr lang="zh-CN" altLang="en-US" b="1">
                <a:latin typeface="华文楷体" pitchFamily="2" charset="-122"/>
              </a:rPr>
              <a:t>）心包前下窦：位于心包腔的前下部，心包前壁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      与膈之间的交角处。人体直立时，</a:t>
            </a:r>
          </a:p>
          <a:p>
            <a:pPr eaLnBrk="1" hangingPunct="1"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                  心包腔最低点，心包穿刺较安全处。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1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01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6" presetID="5" presetClass="entr" presetSubtype="5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18" dur="500"/>
                                        <p:tgtEl>
                                          <p:spTgt spid="30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1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9" dur="500"/>
                                        <p:tgtEl>
                                          <p:spTgt spid="30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1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1060" grpId="0" autoUpdateAnimBg="0"/>
      <p:bldP spid="301061" grpId="0" autoUpdateAnimBg="0"/>
      <p:bldP spid="301062" grpId="0" autoUpdateAnimBg="0"/>
      <p:bldP spid="301063" grpId="0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Text Box 2"/>
          <p:cNvSpPr txBox="1">
            <a:spLocks noChangeArrowheads="1"/>
          </p:cNvSpPr>
          <p:nvPr/>
        </p:nvSpPr>
        <p:spPr bwMode="auto">
          <a:xfrm>
            <a:off x="2057400" y="666750"/>
            <a:ext cx="4953000" cy="53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sz="2400" b="1">
                <a:latin typeface="华文楷体" pitchFamily="2" charset="-122"/>
              </a:rPr>
              <a:t>八、    心的体表投影</a:t>
            </a:r>
          </a:p>
        </p:txBody>
      </p:sp>
      <p:sp>
        <p:nvSpPr>
          <p:cNvPr id="302083" name="Text Box 3"/>
          <p:cNvSpPr txBox="1">
            <a:spLocks noChangeArrowheads="1"/>
          </p:cNvSpPr>
          <p:nvPr/>
        </p:nvSpPr>
        <p:spPr bwMode="auto">
          <a:xfrm>
            <a:off x="76200" y="1062038"/>
            <a:ext cx="27432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（一）心外形体表投影</a:t>
            </a:r>
          </a:p>
        </p:txBody>
      </p:sp>
      <p:pic>
        <p:nvPicPr>
          <p:cNvPr id="302084" name="Picture 4" descr="心脏体表投影cop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2209800"/>
            <a:ext cx="3886200" cy="339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02085" name="Group 5"/>
          <p:cNvGraphicFramePr>
            <a:graphicFrameLocks noGrp="1"/>
          </p:cNvGraphicFramePr>
          <p:nvPr/>
        </p:nvGraphicFramePr>
        <p:xfrm>
          <a:off x="457200" y="1524000"/>
          <a:ext cx="5334000" cy="1752601"/>
        </p:xfrm>
        <a:graphic>
          <a:graphicData uri="http://schemas.openxmlformats.org/drawingml/2006/table">
            <a:tbl>
              <a:tblPr/>
              <a:tblGrid>
                <a:gridCol w="1158875"/>
                <a:gridCol w="4175125"/>
              </a:tblGrid>
              <a:tr h="4206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左上点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左侧第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2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肋软骨下缘，距胸骨侧缘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12mm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右上点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右侧第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3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肋软骨上缘，距胸骨侧缘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10mm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067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右下点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右侧第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7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胸肋关节处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0591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左下点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左侧第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5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肋间隙，距前正中线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70~90mm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2102" name="Text Box 22"/>
          <p:cNvSpPr txBox="1">
            <a:spLocks noChangeArrowheads="1"/>
          </p:cNvSpPr>
          <p:nvPr/>
        </p:nvSpPr>
        <p:spPr bwMode="auto">
          <a:xfrm>
            <a:off x="76200" y="3429000"/>
            <a:ext cx="3657600" cy="422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50000"/>
              </a:spcBef>
            </a:pPr>
            <a:r>
              <a:rPr lang="zh-CN" altLang="en-US" b="1">
                <a:latin typeface="华文楷体" pitchFamily="2" charset="-122"/>
              </a:rPr>
              <a:t>（二）心各瓣膜的体表投影</a:t>
            </a:r>
          </a:p>
        </p:txBody>
      </p:sp>
      <p:graphicFrame>
        <p:nvGraphicFramePr>
          <p:cNvPr id="302103" name="Group 23"/>
          <p:cNvGraphicFramePr>
            <a:graphicFrameLocks noGrp="1"/>
          </p:cNvGraphicFramePr>
          <p:nvPr/>
        </p:nvGraphicFramePr>
        <p:xfrm>
          <a:off x="457200" y="4038600"/>
          <a:ext cx="4724400" cy="1816100"/>
        </p:xfrm>
        <a:graphic>
          <a:graphicData uri="http://schemas.openxmlformats.org/drawingml/2006/table">
            <a:tbl>
              <a:tblPr/>
              <a:tblGrid>
                <a:gridCol w="1143000"/>
                <a:gridCol w="3581400"/>
              </a:tblGrid>
              <a:tr h="420638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肺动脉瓣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左侧第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3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胸肋关节稍上方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主动脉瓣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胸骨左缘第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3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肋间隙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  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二尖瓣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左侧第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4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胸肋关节及胸骨左缘后方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51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  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三尖瓣</a:t>
                      </a:r>
                    </a:p>
                  </a:txBody>
                  <a:tcPr marT="45722" marB="45722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20000"/>
                        </a:lnSpc>
                        <a:spcBef>
                          <a:spcPct val="5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胸骨正中线后方，平对第</a:t>
                      </a:r>
                      <a:r>
                        <a:rPr kumimoji="1" lang="en-US" altLang="zh-CN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4</a:t>
                      </a:r>
                      <a:r>
                        <a:rPr kumimoji="1" lang="zh-CN" alt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10199"/>
                            </a:outerShdw>
                          </a:effectLst>
                          <a:latin typeface="华文楷体" pitchFamily="2" charset="-122"/>
                          <a:ea typeface="华文楷体" pitchFamily="2" charset="-122"/>
                        </a:rPr>
                        <a:t>肋间隙</a:t>
                      </a:r>
                    </a:p>
                  </a:txBody>
                  <a:tcPr marT="45722" marB="4572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2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02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02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1" dur="500"/>
                                        <p:tgtEl>
                                          <p:spTgt spid="3020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302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302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2082" grpId="0" autoUpdateAnimBg="0"/>
      <p:bldP spid="302083" grpId="0" autoUpdateAnimBg="0"/>
      <p:bldP spid="302102" grpId="0" autoUpdateAnimBg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Text Box 2"/>
          <p:cNvSpPr txBox="1">
            <a:spLocks noChangeArrowheads="1"/>
          </p:cNvSpPr>
          <p:nvPr/>
        </p:nvSpPr>
        <p:spPr bwMode="auto">
          <a:xfrm>
            <a:off x="7307263" y="5060950"/>
            <a:ext cx="1676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/>
              <a:t>心内膜</a:t>
            </a:r>
          </a:p>
        </p:txBody>
      </p:sp>
      <p:sp>
        <p:nvSpPr>
          <p:cNvPr id="249859" name="Text Box 3"/>
          <p:cNvSpPr txBox="1">
            <a:spLocks noChangeArrowheads="1"/>
          </p:cNvSpPr>
          <p:nvPr/>
        </p:nvSpPr>
        <p:spPr bwMode="auto">
          <a:xfrm>
            <a:off x="7307263" y="2774950"/>
            <a:ext cx="1585912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zh-CN" altLang="en-US" sz="3200" b="1"/>
              <a:t>心外膜</a:t>
            </a:r>
          </a:p>
        </p:txBody>
      </p:sp>
      <p:pic>
        <p:nvPicPr>
          <p:cNvPr id="168964" name="Picture 4"/>
          <p:cNvPicPr>
            <a:picLocks noChangeAspect="1" noChangeArrowheads="1"/>
          </p:cNvPicPr>
          <p:nvPr/>
        </p:nvPicPr>
        <p:blipFill>
          <a:blip r:embed="rId2">
            <a:lum bright="-12000" contrast="2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557338"/>
            <a:ext cx="6359525" cy="4752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8965" name="Line 5"/>
          <p:cNvSpPr>
            <a:spLocks noChangeShapeType="1"/>
          </p:cNvSpPr>
          <p:nvPr/>
        </p:nvSpPr>
        <p:spPr bwMode="auto">
          <a:xfrm flipH="1">
            <a:off x="5795963" y="5372100"/>
            <a:ext cx="1441450" cy="730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68966" name="Line 6"/>
          <p:cNvSpPr>
            <a:spLocks noChangeShapeType="1"/>
          </p:cNvSpPr>
          <p:nvPr/>
        </p:nvSpPr>
        <p:spPr bwMode="auto">
          <a:xfrm flipH="1" flipV="1">
            <a:off x="6011863" y="2995613"/>
            <a:ext cx="1225550" cy="73025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 type="triangle" w="med" len="med"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68967" name="Text Box 7"/>
          <p:cNvSpPr txBox="1">
            <a:spLocks noChangeArrowheads="1"/>
          </p:cNvSpPr>
          <p:nvPr/>
        </p:nvSpPr>
        <p:spPr bwMode="auto">
          <a:xfrm>
            <a:off x="7380288" y="3906838"/>
            <a:ext cx="1403350" cy="579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 algn="ctr">
                <a:solidFill>
                  <a:srgbClr val="000000"/>
                </a:solidFill>
                <a:miter lim="800000"/>
                <a:headEnd/>
                <a:tailEnd type="none" w="lg" len="lg"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/>
            <a:r>
              <a:rPr kumimoji="0" lang="zh-CN" altLang="en-US" sz="3200" b="1">
                <a:latin typeface="Comic Sans MS" pitchFamily="66" charset="0"/>
              </a:rPr>
              <a:t>心肌膜</a:t>
            </a:r>
          </a:p>
        </p:txBody>
      </p:sp>
      <p:sp>
        <p:nvSpPr>
          <p:cNvPr id="168968" name="Line 8"/>
          <p:cNvSpPr>
            <a:spLocks noChangeShapeType="1"/>
          </p:cNvSpPr>
          <p:nvPr/>
        </p:nvSpPr>
        <p:spPr bwMode="auto">
          <a:xfrm flipH="1">
            <a:off x="6084888" y="4219575"/>
            <a:ext cx="1223962" cy="0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round/>
                <a:headEnd/>
                <a:tailEnd type="stealth" w="lg" len="lg"/>
              </a14:hiddenLine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49865" name="Rectangle 9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13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effectLst>
                  <a:outerShdw blurRad="38100" dist="38100" dir="2700000" algn="tl">
                    <a:srgbClr val="010199"/>
                  </a:outerShdw>
                </a:effectLst>
                <a:ea typeface="华文楷体" pitchFamily="2" charset="-122"/>
              </a:rPr>
              <a:t>心壁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98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98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98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9858" grpId="0"/>
      <p:bldP spid="249859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986" name="Picture 2" descr="Heart"/>
          <p:cNvPicPr>
            <a:picLocks noChangeAspect="1" noChangeArrowheads="1"/>
          </p:cNvPicPr>
          <p:nvPr/>
        </p:nvPicPr>
        <p:blipFill>
          <a:blip r:embed="rId2">
            <a:lum bright="-24000" contras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1412875"/>
            <a:ext cx="7507287" cy="48958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0883" name="Rectangle 3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277813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solidFill>
                  <a:schemeClr val="accent4"/>
                </a:solidFill>
                <a:ea typeface="华文楷体" pitchFamily="2" charset="-122"/>
              </a:rPr>
              <a:t>心壁结构</a:t>
            </a:r>
            <a:endParaRPr dirty="0">
              <a:solidFill>
                <a:schemeClr val="accent4"/>
              </a:solidFill>
              <a:ea typeface="华文楷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676400" y="733425"/>
            <a:ext cx="7467600" cy="7620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1</a:t>
            </a:r>
            <a:r>
              <a:rPr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、心内膜  </a:t>
            </a:r>
            <a:r>
              <a:rPr lang="en-US" altLang="zh-CN" sz="4000" b="1">
                <a:effectLst>
                  <a:outerShdw blurRad="38100" dist="38100" dir="2700000" algn="tl">
                    <a:srgbClr val="010199"/>
                  </a:outerShdw>
                </a:effectLst>
                <a:latin typeface="华文楷体" pitchFamily="2" charset="-122"/>
                <a:ea typeface="华文楷体" pitchFamily="2" charset="-122"/>
              </a:rPr>
              <a:t>(endocardium)</a:t>
            </a:r>
          </a:p>
        </p:txBody>
      </p:sp>
      <p:sp>
        <p:nvSpPr>
          <p:cNvPr id="171011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957388"/>
            <a:ext cx="8713788" cy="3775075"/>
          </a:xfrm>
        </p:spPr>
        <p:txBody>
          <a:bodyPr/>
          <a:lstStyle/>
          <a:p>
            <a:pPr eaLnBrk="1" hangingPunct="1">
              <a:lnSpc>
                <a:spcPct val="135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心内膜由内皮、内皮下层和心内膜下层组成。</a:t>
            </a:r>
          </a:p>
          <a:p>
            <a:pPr eaLnBrk="1" hangingPunct="1">
              <a:lnSpc>
                <a:spcPct val="135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内皮下层由薄层结缔组织和少量平滑肌构成；</a:t>
            </a:r>
          </a:p>
          <a:p>
            <a:pPr eaLnBrk="1" hangingPunct="1">
              <a:lnSpc>
                <a:spcPct val="135000"/>
              </a:lnSpc>
              <a:buClr>
                <a:srgbClr val="CC0099"/>
              </a:buClr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心内膜下层</a:t>
            </a:r>
            <a:r>
              <a:rPr lang="en-US" altLang="zh-CN" sz="2800" smtClean="0">
                <a:latin typeface="华文楷体" pitchFamily="2" charset="-122"/>
                <a:ea typeface="华文楷体" pitchFamily="2" charset="-122"/>
              </a:rPr>
              <a:t>(subendocardial  layer)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为疏松结缔组织，与心肌膜的结缔组织相连续。在心室，心内膜下层有心脏传导系统分支。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074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709613"/>
            <a:ext cx="8229600" cy="7747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dirty="0" err="1">
                <a:effectLst>
                  <a:outerShdw blurRad="38100" dist="38100" dir="2700000" algn="tl">
                    <a:srgbClr val="010199"/>
                  </a:outerShdw>
                </a:effectLst>
                <a:ea typeface="华文楷体" pitchFamily="2" charset="-122"/>
              </a:rPr>
              <a:t>心内膜和心肌膜</a:t>
            </a:r>
            <a:endParaRPr dirty="0">
              <a:effectLst>
                <a:outerShdw blurRad="38100" dist="38100" dir="2700000" algn="tl">
                  <a:srgbClr val="010199"/>
                </a:outerShdw>
              </a:effectLst>
              <a:ea typeface="华文楷体" pitchFamily="2" charset="-122"/>
            </a:endParaRPr>
          </a:p>
        </p:txBody>
      </p:sp>
      <p:pic>
        <p:nvPicPr>
          <p:cNvPr id="172035" name="Picture 5" descr="78_0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013" y="1484313"/>
            <a:ext cx="6904037" cy="4897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058" name="Picture 4" descr="图片50"/>
          <p:cNvPicPr>
            <a:picLocks noChangeAspect="1" noChangeArrowheads="1"/>
          </p:cNvPicPr>
          <p:nvPr/>
        </p:nvPicPr>
        <p:blipFill>
          <a:blip r:embed="rId2">
            <a:lum bright="-18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13" y="1341438"/>
            <a:ext cx="3963987" cy="51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3059" name="Picture 5" descr="图片51"/>
          <p:cNvPicPr>
            <a:picLocks noChangeAspect="1" noChangeArrowheads="1"/>
          </p:cNvPicPr>
          <p:nvPr/>
        </p:nvPicPr>
        <p:blipFill>
          <a:blip r:embed="rId3">
            <a:lum bright="-12000" contrast="1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363" y="1406525"/>
            <a:ext cx="3527425" cy="497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3060" name="Freeform 6"/>
          <p:cNvSpPr>
            <a:spLocks/>
          </p:cNvSpPr>
          <p:nvPr/>
        </p:nvSpPr>
        <p:spPr bwMode="auto">
          <a:xfrm>
            <a:off x="7524750" y="703263"/>
            <a:ext cx="319088" cy="5932487"/>
          </a:xfrm>
          <a:custGeom>
            <a:avLst/>
            <a:gdLst>
              <a:gd name="T0" fmla="*/ 2147483647 w 201"/>
              <a:gd name="T1" fmla="*/ 0 h 3737"/>
              <a:gd name="T2" fmla="*/ 2147483647 w 201"/>
              <a:gd name="T3" fmla="*/ 2147483647 h 3737"/>
              <a:gd name="T4" fmla="*/ 2147483647 w 201"/>
              <a:gd name="T5" fmla="*/ 2147483647 h 3737"/>
              <a:gd name="T6" fmla="*/ 2147483647 w 201"/>
              <a:gd name="T7" fmla="*/ 2147483647 h 3737"/>
              <a:gd name="T8" fmla="*/ 2147483647 w 201"/>
              <a:gd name="T9" fmla="*/ 2147483647 h 3737"/>
              <a:gd name="T10" fmla="*/ 2147483647 w 201"/>
              <a:gd name="T11" fmla="*/ 2147483647 h 3737"/>
              <a:gd name="T12" fmla="*/ 2147483647 w 201"/>
              <a:gd name="T13" fmla="*/ 2147483647 h 3737"/>
              <a:gd name="T14" fmla="*/ 2147483647 w 201"/>
              <a:gd name="T15" fmla="*/ 2147483647 h 3737"/>
              <a:gd name="T16" fmla="*/ 2147483647 w 201"/>
              <a:gd name="T17" fmla="*/ 2147483647 h 3737"/>
              <a:gd name="T18" fmla="*/ 2147483647 w 201"/>
              <a:gd name="T19" fmla="*/ 2147483647 h 3737"/>
              <a:gd name="T20" fmla="*/ 2147483647 w 201"/>
              <a:gd name="T21" fmla="*/ 2147483647 h 3737"/>
              <a:gd name="T22" fmla="*/ 2147483647 w 201"/>
              <a:gd name="T23" fmla="*/ 2147483647 h 3737"/>
              <a:gd name="T24" fmla="*/ 0 w 201"/>
              <a:gd name="T25" fmla="*/ 2147483647 h 3737"/>
              <a:gd name="T26" fmla="*/ 2147483647 w 201"/>
              <a:gd name="T27" fmla="*/ 2147483647 h 3737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201"/>
              <a:gd name="T43" fmla="*/ 0 h 3737"/>
              <a:gd name="T44" fmla="*/ 201 w 201"/>
              <a:gd name="T45" fmla="*/ 3737 h 3737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201" h="3737">
                <a:moveTo>
                  <a:pt x="177" y="0"/>
                </a:moveTo>
                <a:cubicBezTo>
                  <a:pt x="201" y="125"/>
                  <a:pt x="177" y="345"/>
                  <a:pt x="162" y="480"/>
                </a:cubicBezTo>
                <a:cubicBezTo>
                  <a:pt x="158" y="515"/>
                  <a:pt x="152" y="557"/>
                  <a:pt x="118" y="569"/>
                </a:cubicBezTo>
                <a:cubicBezTo>
                  <a:pt x="90" y="646"/>
                  <a:pt x="99" y="789"/>
                  <a:pt x="96" y="864"/>
                </a:cubicBezTo>
                <a:cubicBezTo>
                  <a:pt x="121" y="1071"/>
                  <a:pt x="120" y="1300"/>
                  <a:pt x="81" y="1507"/>
                </a:cubicBezTo>
                <a:cubicBezTo>
                  <a:pt x="84" y="1568"/>
                  <a:pt x="96" y="1629"/>
                  <a:pt x="96" y="1691"/>
                </a:cubicBezTo>
                <a:cubicBezTo>
                  <a:pt x="96" y="1718"/>
                  <a:pt x="85" y="1745"/>
                  <a:pt x="81" y="1772"/>
                </a:cubicBezTo>
                <a:cubicBezTo>
                  <a:pt x="76" y="1851"/>
                  <a:pt x="94" y="2007"/>
                  <a:pt x="59" y="2075"/>
                </a:cubicBezTo>
                <a:cubicBezTo>
                  <a:pt x="107" y="2226"/>
                  <a:pt x="105" y="2398"/>
                  <a:pt x="51" y="2548"/>
                </a:cubicBezTo>
                <a:cubicBezTo>
                  <a:pt x="67" y="2593"/>
                  <a:pt x="55" y="2545"/>
                  <a:pt x="51" y="2599"/>
                </a:cubicBezTo>
                <a:cubicBezTo>
                  <a:pt x="41" y="2755"/>
                  <a:pt x="55" y="2753"/>
                  <a:pt x="29" y="2851"/>
                </a:cubicBezTo>
                <a:cubicBezTo>
                  <a:pt x="19" y="2977"/>
                  <a:pt x="27" y="3101"/>
                  <a:pt x="37" y="3227"/>
                </a:cubicBezTo>
                <a:cubicBezTo>
                  <a:pt x="13" y="3292"/>
                  <a:pt x="23" y="3370"/>
                  <a:pt x="0" y="3441"/>
                </a:cubicBezTo>
                <a:cubicBezTo>
                  <a:pt x="35" y="3550"/>
                  <a:pt x="7" y="3455"/>
                  <a:pt x="7" y="3737"/>
                </a:cubicBezTo>
              </a:path>
            </a:pathLst>
          </a:custGeom>
          <a:noFill/>
          <a:ln w="57150" cap="flat" cmpd="sng">
            <a:solidFill>
              <a:srgbClr val="3399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73061" name="Freeform 7"/>
          <p:cNvSpPr>
            <a:spLocks/>
          </p:cNvSpPr>
          <p:nvPr/>
        </p:nvSpPr>
        <p:spPr bwMode="auto">
          <a:xfrm>
            <a:off x="5441950" y="765175"/>
            <a:ext cx="396875" cy="5743575"/>
          </a:xfrm>
          <a:custGeom>
            <a:avLst/>
            <a:gdLst>
              <a:gd name="T0" fmla="*/ 2147483647 w 250"/>
              <a:gd name="T1" fmla="*/ 0 h 3618"/>
              <a:gd name="T2" fmla="*/ 2147483647 w 250"/>
              <a:gd name="T3" fmla="*/ 2147483647 h 3618"/>
              <a:gd name="T4" fmla="*/ 2147483647 w 250"/>
              <a:gd name="T5" fmla="*/ 2147483647 h 3618"/>
              <a:gd name="T6" fmla="*/ 2147483647 w 250"/>
              <a:gd name="T7" fmla="*/ 2147483647 h 3618"/>
              <a:gd name="T8" fmla="*/ 2147483647 w 250"/>
              <a:gd name="T9" fmla="*/ 2147483647 h 3618"/>
              <a:gd name="T10" fmla="*/ 2147483647 w 250"/>
              <a:gd name="T11" fmla="*/ 2147483647 h 3618"/>
              <a:gd name="T12" fmla="*/ 2147483647 w 250"/>
              <a:gd name="T13" fmla="*/ 2147483647 h 3618"/>
              <a:gd name="T14" fmla="*/ 2147483647 w 250"/>
              <a:gd name="T15" fmla="*/ 2147483647 h 3618"/>
              <a:gd name="T16" fmla="*/ 2147483647 w 250"/>
              <a:gd name="T17" fmla="*/ 2147483647 h 3618"/>
              <a:gd name="T18" fmla="*/ 2147483647 w 250"/>
              <a:gd name="T19" fmla="*/ 2147483647 h 3618"/>
              <a:gd name="T20" fmla="*/ 2147483647 w 250"/>
              <a:gd name="T21" fmla="*/ 2147483647 h 3618"/>
              <a:gd name="T22" fmla="*/ 2147483647 w 250"/>
              <a:gd name="T23" fmla="*/ 2147483647 h 3618"/>
              <a:gd name="T24" fmla="*/ 2147483647 w 250"/>
              <a:gd name="T25" fmla="*/ 2147483647 h 3618"/>
              <a:gd name="T26" fmla="*/ 2147483647 w 250"/>
              <a:gd name="T27" fmla="*/ 2147483647 h 3618"/>
              <a:gd name="T28" fmla="*/ 2147483647 w 250"/>
              <a:gd name="T29" fmla="*/ 2147483647 h 3618"/>
              <a:gd name="T30" fmla="*/ 2147483647 w 250"/>
              <a:gd name="T31" fmla="*/ 2147483647 h 3618"/>
              <a:gd name="T32" fmla="*/ 2147483647 w 250"/>
              <a:gd name="T33" fmla="*/ 2147483647 h 3618"/>
              <a:gd name="T34" fmla="*/ 2147483647 w 250"/>
              <a:gd name="T35" fmla="*/ 2147483647 h 3618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w 250"/>
              <a:gd name="T55" fmla="*/ 0 h 3618"/>
              <a:gd name="T56" fmla="*/ 250 w 250"/>
              <a:gd name="T57" fmla="*/ 3618 h 3618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T54" t="T55" r="T56" b="T57"/>
            <a:pathLst>
              <a:path w="250" h="3618">
                <a:moveTo>
                  <a:pt x="28" y="0"/>
                </a:moveTo>
                <a:cubicBezTo>
                  <a:pt x="1" y="39"/>
                  <a:pt x="0" y="69"/>
                  <a:pt x="28" y="110"/>
                </a:cubicBezTo>
                <a:cubicBezTo>
                  <a:pt x="33" y="126"/>
                  <a:pt x="49" y="138"/>
                  <a:pt x="50" y="155"/>
                </a:cubicBezTo>
                <a:cubicBezTo>
                  <a:pt x="51" y="168"/>
                  <a:pt x="37" y="308"/>
                  <a:pt x="35" y="324"/>
                </a:cubicBezTo>
                <a:cubicBezTo>
                  <a:pt x="30" y="539"/>
                  <a:pt x="47" y="535"/>
                  <a:pt x="6" y="664"/>
                </a:cubicBezTo>
                <a:cubicBezTo>
                  <a:pt x="39" y="769"/>
                  <a:pt x="3" y="818"/>
                  <a:pt x="65" y="908"/>
                </a:cubicBezTo>
                <a:cubicBezTo>
                  <a:pt x="106" y="1035"/>
                  <a:pt x="116" y="1180"/>
                  <a:pt x="72" y="1307"/>
                </a:cubicBezTo>
                <a:cubicBezTo>
                  <a:pt x="75" y="1331"/>
                  <a:pt x="80" y="1356"/>
                  <a:pt x="80" y="1380"/>
                </a:cubicBezTo>
                <a:cubicBezTo>
                  <a:pt x="80" y="1388"/>
                  <a:pt x="72" y="1395"/>
                  <a:pt x="72" y="1403"/>
                </a:cubicBezTo>
                <a:cubicBezTo>
                  <a:pt x="72" y="1416"/>
                  <a:pt x="118" y="1493"/>
                  <a:pt x="131" y="1513"/>
                </a:cubicBezTo>
                <a:cubicBezTo>
                  <a:pt x="115" y="1565"/>
                  <a:pt x="159" y="1620"/>
                  <a:pt x="176" y="1668"/>
                </a:cubicBezTo>
                <a:cubicBezTo>
                  <a:pt x="150" y="1744"/>
                  <a:pt x="179" y="1831"/>
                  <a:pt x="168" y="1912"/>
                </a:cubicBezTo>
                <a:cubicBezTo>
                  <a:pt x="162" y="2073"/>
                  <a:pt x="151" y="2199"/>
                  <a:pt x="146" y="2363"/>
                </a:cubicBezTo>
                <a:cubicBezTo>
                  <a:pt x="159" y="2411"/>
                  <a:pt x="170" y="2475"/>
                  <a:pt x="205" y="2510"/>
                </a:cubicBezTo>
                <a:cubicBezTo>
                  <a:pt x="214" y="2535"/>
                  <a:pt x="227" y="2555"/>
                  <a:pt x="242" y="2577"/>
                </a:cubicBezTo>
                <a:cubicBezTo>
                  <a:pt x="235" y="2634"/>
                  <a:pt x="230" y="2692"/>
                  <a:pt x="213" y="2747"/>
                </a:cubicBezTo>
                <a:cubicBezTo>
                  <a:pt x="219" y="2957"/>
                  <a:pt x="212" y="3181"/>
                  <a:pt x="250" y="3389"/>
                </a:cubicBezTo>
                <a:cubicBezTo>
                  <a:pt x="247" y="3465"/>
                  <a:pt x="242" y="3618"/>
                  <a:pt x="242" y="3618"/>
                </a:cubicBezTo>
              </a:path>
            </a:pathLst>
          </a:custGeom>
          <a:noFill/>
          <a:ln w="25400" cap="flat" cmpd="sng">
            <a:solidFill>
              <a:srgbClr val="FFFF66"/>
            </a:solidFill>
            <a:prstDash val="solid"/>
            <a:round/>
            <a:headEnd type="non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177162" name="Rectangle 10"/>
          <p:cNvSpPr>
            <a:spLocks noGrp="1" noChangeArrowheads="1"/>
          </p:cNvSpPr>
          <p:nvPr>
            <p:ph type="title" idx="4294967295"/>
          </p:nvPr>
        </p:nvSpPr>
        <p:spPr>
          <a:xfrm>
            <a:off x="0" y="488950"/>
            <a:ext cx="8229600" cy="1139825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>
                <a:solidFill>
                  <a:schemeClr val="accent4"/>
                </a:solidFill>
                <a:ea typeface="华文楷体" pitchFamily="2" charset="-122"/>
              </a:rPr>
              <a:t>心内膜和心肌膜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828800" y="574675"/>
            <a:ext cx="7315200" cy="838200"/>
          </a:xfrm>
        </p:spPr>
        <p:txBody>
          <a:bodyPr>
            <a:normAutofit fontScale="90000"/>
          </a:bodyPr>
          <a:lstStyle/>
          <a:p>
            <a:pPr eaLnBrk="1" fontAlgn="auto" hangingPunct="1">
              <a:lnSpc>
                <a:spcPct val="150000"/>
              </a:lnSpc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2</a:t>
            </a:r>
            <a:r>
              <a:rPr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、心肌膜  </a:t>
            </a:r>
            <a:r>
              <a:rPr lang="en-US" altLang="zh-CN" sz="4000" b="1" dirty="0">
                <a:solidFill>
                  <a:schemeClr val="accent4"/>
                </a:solidFill>
                <a:latin typeface="华文楷体" pitchFamily="2" charset="-122"/>
                <a:ea typeface="华文楷体" pitchFamily="2" charset="-122"/>
              </a:rPr>
              <a:t>(myocardium)</a:t>
            </a:r>
          </a:p>
        </p:txBody>
      </p:sp>
      <p:sp>
        <p:nvSpPr>
          <p:cNvPr id="174083" name="Rectangle 3"/>
          <p:cNvSpPr>
            <a:spLocks noGrp="1" noChangeArrowheads="1"/>
          </p:cNvSpPr>
          <p:nvPr>
            <p:ph idx="4294967295"/>
          </p:nvPr>
        </p:nvSpPr>
        <p:spPr>
          <a:xfrm>
            <a:off x="0" y="1268413"/>
            <a:ext cx="8569325" cy="4648200"/>
          </a:xfrm>
        </p:spPr>
        <p:txBody>
          <a:bodyPr/>
          <a:lstStyle/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sz="2800" b="1" smtClean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心肌膜主要由心肌构成。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心肌纤维呈螺旋状排列，大致可分为内纵，中环和外斜三层。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en-US" altLang="zh-CN" b="1" smtClean="0">
                <a:latin typeface="华文楷体" pitchFamily="2" charset="-122"/>
                <a:ea typeface="华文楷体" pitchFamily="2" charset="-122"/>
              </a:rPr>
              <a:t>-</a:t>
            </a: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纤维之间有丰富的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结缔组织和营养</a:t>
            </a:r>
          </a:p>
          <a:p>
            <a:pPr eaLnBrk="1" hangingPunct="1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b="1" smtClean="0">
                <a:latin typeface="华文楷体" pitchFamily="2" charset="-122"/>
                <a:ea typeface="华文楷体" pitchFamily="2" charset="-122"/>
              </a:rPr>
              <a:t> 血管。</a:t>
            </a:r>
          </a:p>
        </p:txBody>
      </p:sp>
      <p:pic>
        <p:nvPicPr>
          <p:cNvPr id="174084" name="Picture 3" descr="heart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9475" y="2708275"/>
            <a:ext cx="5486400" cy="3543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106" name="Text Box 2"/>
          <p:cNvSpPr txBox="1">
            <a:spLocks noChangeArrowheads="1"/>
          </p:cNvSpPr>
          <p:nvPr/>
        </p:nvSpPr>
        <p:spPr bwMode="auto">
          <a:xfrm>
            <a:off x="539750" y="1773238"/>
            <a:ext cx="807720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Arial" pitchFamily="34" charset="0"/>
                <a:ea typeface="华文楷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zh-CN" sz="3200" b="1">
                <a:latin typeface="华文楷体" pitchFamily="2" charset="-122"/>
              </a:rPr>
              <a:t>   </a:t>
            </a:r>
            <a:r>
              <a:rPr lang="zh-CN" altLang="en-US" sz="3200" b="1">
                <a:latin typeface="华文楷体" pitchFamily="2" charset="-122"/>
              </a:rPr>
              <a:t>心房肌纤维中含有膜包被的、有致密核心的分泌颗粒，称心房特殊颗粒，内含</a:t>
            </a:r>
            <a:r>
              <a:rPr lang="zh-CN" altLang="en-US" sz="3200" b="1">
                <a:solidFill>
                  <a:srgbClr val="FF0000"/>
                </a:solidFill>
                <a:latin typeface="华文楷体" pitchFamily="2" charset="-122"/>
              </a:rPr>
              <a:t>心房钠尿肽</a:t>
            </a:r>
            <a:r>
              <a:rPr lang="zh-CN" altLang="en-US" sz="3200" b="1">
                <a:latin typeface="华文楷体" pitchFamily="2" charset="-122"/>
              </a:rPr>
              <a:t>，有很强的</a:t>
            </a:r>
            <a:r>
              <a:rPr lang="zh-CN" altLang="en-US" sz="3200" b="1">
                <a:solidFill>
                  <a:srgbClr val="FF0000"/>
                </a:solidFill>
                <a:latin typeface="华文楷体" pitchFamily="2" charset="-122"/>
              </a:rPr>
              <a:t>利尿、排钠、扩血管和降血压</a:t>
            </a:r>
            <a:r>
              <a:rPr lang="zh-CN" altLang="en-US" sz="3200" b="1">
                <a:latin typeface="华文楷体" pitchFamily="2" charset="-122"/>
              </a:rPr>
              <a:t>的作用。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IT">
  <a:themeElements>
    <a:clrScheme name="10_科技处（浅色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0_科技处（浅色）">
      <a:majorFont>
        <a:latin typeface="华文新魏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科技处（浅色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科技处（浅色）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科技处（浅色）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科技处（浅色）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科技处（浅色）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科技处（浅色）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10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1_HIT">
  <a:themeElements>
    <a:clrScheme name="10_科技处（浅色）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0_科技处（浅色）">
      <a:majorFont>
        <a:latin typeface="华文新魏"/>
        <a:ea typeface="黑体"/>
        <a:cs typeface=""/>
      </a:majorFont>
      <a:minorFont>
        <a:latin typeface="Arial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0_科技处（浅色）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科技处（浅色）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科技处（浅色）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科技处（浅色）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科技处（浅色）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0_科技处（浅色）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0_科技处（浅色）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主题7">
  <a:themeElements>
    <a:clrScheme name="流畅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E2D700"/>
      </a:hlink>
      <a:folHlink>
        <a:srgbClr val="85DFD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纸张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纸张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纸张">
      <a:maj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onstantia"/>
        <a:ea typeface=""/>
        <a:cs typeface=""/>
        <a:font script="Jpan" typeface="HG明朝E"/>
        <a:font script="Hang" typeface="궁서"/>
        <a:font script="Hans" typeface="华文新魏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HIT</Template>
  <TotalTime>5047</TotalTime>
  <Words>3334</Words>
  <Application>Microsoft Office PowerPoint</Application>
  <PresentationFormat>全屏显示(4:3)</PresentationFormat>
  <Paragraphs>397</Paragraphs>
  <Slides>112</Slides>
  <Notes>0</Notes>
  <HiddenSlides>0</HiddenSlides>
  <MMClips>7</MMClips>
  <ScaleCrop>false</ScaleCrop>
  <HeadingPairs>
    <vt:vector size="6" baseType="variant">
      <vt:variant>
        <vt:lpstr>主题</vt:lpstr>
      </vt:variant>
      <vt:variant>
        <vt:i4>8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112</vt:i4>
      </vt:variant>
    </vt:vector>
  </HeadingPairs>
  <TitlesOfParts>
    <vt:vector size="122" baseType="lpstr">
      <vt:lpstr>HIT</vt:lpstr>
      <vt:lpstr>自定义设计方案</vt:lpstr>
      <vt:lpstr>4_自定义设计方案</vt:lpstr>
      <vt:lpstr>1_HIT</vt:lpstr>
      <vt:lpstr>主题7</vt:lpstr>
      <vt:lpstr>1_自定义设计方案</vt:lpstr>
      <vt:lpstr>3_自定义设计方案</vt:lpstr>
      <vt:lpstr>2_自定义设计方案</vt:lpstr>
      <vt:lpstr>BMP 图像</vt:lpstr>
      <vt:lpstr>Image</vt:lpstr>
      <vt:lpstr>PowerPoint 演示文稿</vt:lpstr>
      <vt:lpstr>思考题</vt:lpstr>
      <vt:lpstr>概    述</vt:lpstr>
      <vt:lpstr>淋巴系统</vt:lpstr>
      <vt:lpstr>目   录</vt:lpstr>
      <vt:lpstr>一 毛细血管:</vt:lpstr>
      <vt:lpstr>毛细血管模式图</vt:lpstr>
      <vt:lpstr>毛细血管</vt:lpstr>
      <vt:lpstr>毛细血管</vt:lpstr>
      <vt:lpstr>毛细血管透射电镜图</vt:lpstr>
      <vt:lpstr>PowerPoint 演示文稿</vt:lpstr>
      <vt:lpstr>毛细血管结构：</vt:lpstr>
      <vt:lpstr>毛细血管扫描电镜图</vt:lpstr>
      <vt:lpstr>毛细血管扫描电镜图</vt:lpstr>
      <vt:lpstr>PowerPoint 演示文稿</vt:lpstr>
      <vt:lpstr>毛细血管分类：</vt:lpstr>
      <vt:lpstr>连续毛细血管模式图</vt:lpstr>
      <vt:lpstr>连续毛细血管电镜</vt:lpstr>
      <vt:lpstr>2  有孔毛细血管(fenestrated  capillary)</vt:lpstr>
      <vt:lpstr>有孔毛细血管</vt:lpstr>
      <vt:lpstr>有孔毛细血管</vt:lpstr>
      <vt:lpstr>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二  血管壁的一般结构</vt:lpstr>
      <vt:lpstr>1 、内膜（ the tunica intima ） </vt:lpstr>
      <vt:lpstr>血管内皮</vt:lpstr>
      <vt:lpstr>内皮的电镜结构</vt:lpstr>
      <vt:lpstr>内膜</vt:lpstr>
      <vt:lpstr>2、 内皮下层（subendothelial  layer)</vt:lpstr>
      <vt:lpstr>（二）中膜（tunica  media)</vt:lpstr>
      <vt:lpstr>PowerPoint 演示文稿</vt:lpstr>
      <vt:lpstr>PowerPoint 演示文稿</vt:lpstr>
      <vt:lpstr>PowerPoint 演示文稿</vt:lpstr>
      <vt:lpstr>中动脉</vt:lpstr>
      <vt:lpstr>中动脉内膜</vt:lpstr>
      <vt:lpstr>2 中膜 ：</vt:lpstr>
      <vt:lpstr>PowerPoint 演示文稿</vt:lpstr>
      <vt:lpstr>PowerPoint 演示文稿</vt:lpstr>
      <vt:lpstr>3  外膜:</vt:lpstr>
      <vt:lpstr>PowerPoint 演示文稿</vt:lpstr>
      <vt:lpstr>（二）大动脉 (large  artery)：</vt:lpstr>
      <vt:lpstr>PowerPoint 演示文稿</vt:lpstr>
      <vt:lpstr>2 中膜 ：</vt:lpstr>
      <vt:lpstr>大动脉中膜</vt:lpstr>
      <vt:lpstr>大动脉</vt:lpstr>
      <vt:lpstr>中膜的弹性纤维</vt:lpstr>
      <vt:lpstr>3  外膜 ：</vt:lpstr>
      <vt:lpstr>两种动脉对比</vt:lpstr>
      <vt:lpstr>（三）小动脉和微动脉</vt:lpstr>
      <vt:lpstr>小动脉</vt:lpstr>
      <vt:lpstr>PowerPoint 演示文稿</vt:lpstr>
      <vt:lpstr>PowerPoint 演示文稿</vt:lpstr>
      <vt:lpstr>（四）动脉管壁结构与功能的关系：</vt:lpstr>
      <vt:lpstr>PowerPoint 演示文稿</vt:lpstr>
      <vt:lpstr>三   静脉 (vein)</vt:lpstr>
      <vt:lpstr>PowerPoint 演示文稿</vt:lpstr>
      <vt:lpstr>（一）静脉与动脉的区别：</vt:lpstr>
      <vt:lpstr>PowerPoint 演示文稿</vt:lpstr>
      <vt:lpstr>（二）微静脉（venule)</vt:lpstr>
      <vt:lpstr>PowerPoint 演示文稿</vt:lpstr>
      <vt:lpstr>（三）小静脉 (small  vein)</vt:lpstr>
      <vt:lpstr>PowerPoint 演示文稿</vt:lpstr>
      <vt:lpstr>（四）中静脉(medium-sized  vein)</vt:lpstr>
      <vt:lpstr>（五）大静脉 (large  vein)</vt:lpstr>
      <vt:lpstr>大静脉</vt:lpstr>
      <vt:lpstr>（六）静脉瓣</vt:lpstr>
      <vt:lpstr>PowerPoint 演示文稿</vt:lpstr>
      <vt:lpstr>七   心 脏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心壁</vt:lpstr>
      <vt:lpstr>心壁结构</vt:lpstr>
      <vt:lpstr>1、心内膜  (endocardium)</vt:lpstr>
      <vt:lpstr>心内膜和心肌膜</vt:lpstr>
      <vt:lpstr>心内膜和心肌膜</vt:lpstr>
      <vt:lpstr>2、心肌膜  (myocardium)</vt:lpstr>
      <vt:lpstr>PowerPoint 演示文稿</vt:lpstr>
      <vt:lpstr> 3、心外膜  (epicardium) </vt:lpstr>
      <vt:lpstr>  4、心瓣膜 (cardiac  vavle)</vt:lpstr>
      <vt:lpstr>（二）心脏传导系统</vt:lpstr>
      <vt:lpstr>PowerPoint 演示文稿</vt:lpstr>
      <vt:lpstr>PowerPoint 演示文稿</vt:lpstr>
      <vt:lpstr>组成细胞：</vt:lpstr>
      <vt:lpstr>PowerPoint 演示文稿</vt:lpstr>
      <vt:lpstr>PowerPoint 演示文稿</vt:lpstr>
      <vt:lpstr>PowerPoint 演示文稿</vt:lpstr>
      <vt:lpstr>心肌细胞的特性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第10章 循环系统</dc:title>
  <dc:creator>a</dc:creator>
  <cp:lastModifiedBy>Wu</cp:lastModifiedBy>
  <cp:revision>135</cp:revision>
  <dcterms:created xsi:type="dcterms:W3CDTF">2002-03-20T12:51:48Z</dcterms:created>
  <dcterms:modified xsi:type="dcterms:W3CDTF">2014-10-15T02:11:26Z</dcterms:modified>
</cp:coreProperties>
</file>